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6"/>
  </p:notesMasterIdLst>
  <p:sldIdLst>
    <p:sldId id="256" r:id="rId3"/>
    <p:sldId id="306" r:id="rId4"/>
    <p:sldId id="377" r:id="rId5"/>
    <p:sldId id="378" r:id="rId6"/>
    <p:sldId id="258" r:id="rId7"/>
    <p:sldId id="259" r:id="rId8"/>
    <p:sldId id="260" r:id="rId9"/>
    <p:sldId id="261" r:id="rId10"/>
    <p:sldId id="262" r:id="rId11"/>
    <p:sldId id="263" r:id="rId12"/>
    <p:sldId id="264" r:id="rId13"/>
    <p:sldId id="375" r:id="rId14"/>
    <p:sldId id="379" r:id="rId15"/>
    <p:sldId id="266" r:id="rId16"/>
    <p:sldId id="267" r:id="rId17"/>
    <p:sldId id="268" r:id="rId18"/>
    <p:sldId id="381" r:id="rId19"/>
    <p:sldId id="380" r:id="rId20"/>
    <p:sldId id="376" r:id="rId21"/>
    <p:sldId id="270" r:id="rId22"/>
    <p:sldId id="382"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16CE6"/>
    <a:srgbClr val="53B3E9"/>
    <a:srgbClr val="DBA9F0"/>
    <a:srgbClr val="63C4A9"/>
    <a:srgbClr val="FFFFFF"/>
    <a:srgbClr val="009B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5" autoAdjust="0"/>
    <p:restoredTop sz="69268" autoAdjust="0"/>
  </p:normalViewPr>
  <p:slideViewPr>
    <p:cSldViewPr snapToGrid="0">
      <p:cViewPr varScale="1">
        <p:scale>
          <a:sx n="59" d="100"/>
          <a:sy n="59" d="100"/>
        </p:scale>
        <p:origin x="1987"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991CB-36FA-4BD9-9775-288D124571F0}"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E2F5C-8799-4BF6-903E-71B1930C127B}" type="slidenum">
              <a:rPr lang="en-US" smtClean="0"/>
              <a:t>‹#›</a:t>
            </a:fld>
            <a:endParaRPr lang="en-US"/>
          </a:p>
        </p:txBody>
      </p:sp>
    </p:spTree>
    <p:extLst>
      <p:ext uri="{BB962C8B-B14F-4D97-AF65-F5344CB8AC3E}">
        <p14:creationId xmlns:p14="http://schemas.microsoft.com/office/powerpoint/2010/main" val="1225595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a:t>
            </a:r>
            <a:r>
              <a:rPr lang="en-US" dirty="0" err="1"/>
              <a:t>Linshan</a:t>
            </a:r>
            <a:r>
              <a:rPr lang="en-US" dirty="0"/>
              <a:t> Jiang from NTU of Singapore. Today I am going to present my work of …</a:t>
            </a:r>
          </a:p>
          <a:p>
            <a:r>
              <a:rPr lang="en-US" dirty="0"/>
              <a:t>In this work, I work with Rui, Xin, and </a:t>
            </a:r>
            <a:r>
              <a:rPr lang="en-US" dirty="0" err="1"/>
              <a:t>Guosheng</a:t>
            </a:r>
            <a:r>
              <a:rPr lang="en-US" dirty="0"/>
              <a:t>.</a:t>
            </a:r>
          </a:p>
        </p:txBody>
      </p:sp>
      <p:sp>
        <p:nvSpPr>
          <p:cNvPr id="4" name="Slide Number Placeholder 3"/>
          <p:cNvSpPr>
            <a:spLocks noGrp="1"/>
          </p:cNvSpPr>
          <p:nvPr>
            <p:ph type="sldNum" sz="quarter" idx="5"/>
          </p:nvPr>
        </p:nvSpPr>
        <p:spPr/>
        <p:txBody>
          <a:bodyPr/>
          <a:lstStyle/>
          <a:p>
            <a:fld id="{5DFE2F5C-8799-4BF6-903E-71B1930C127B}" type="slidenum">
              <a:rPr lang="en-US" smtClean="0"/>
              <a:t>1</a:t>
            </a:fld>
            <a:endParaRPr lang="en-US"/>
          </a:p>
        </p:txBody>
      </p:sp>
    </p:spTree>
    <p:extLst>
      <p:ext uri="{BB962C8B-B14F-4D97-AF65-F5344CB8AC3E}">
        <p14:creationId xmlns:p14="http://schemas.microsoft.com/office/powerpoint/2010/main" val="423232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achieve our privacy model, our approach is designed as follows.  During system initialization, each participant </a:t>
            </a:r>
            <a:r>
              <a:rPr lang="en-US" i="1" dirty="0" err="1"/>
              <a:t>i</a:t>
            </a:r>
            <a:r>
              <a:rPr lang="en-US" dirty="0"/>
              <a:t> </a:t>
            </a:r>
            <a:r>
              <a:rPr lang="en-US" b="1" dirty="0">
                <a:solidFill>
                  <a:srgbClr val="FF0000"/>
                </a:solidFill>
              </a:rPr>
              <a:t>independently</a:t>
            </a:r>
            <a:r>
              <a:rPr lang="en-US" dirty="0">
                <a:solidFill>
                  <a:srgbClr val="FF0000"/>
                </a:solidFill>
              </a:rPr>
              <a:t> </a:t>
            </a:r>
            <a:r>
              <a:rPr lang="en-US" dirty="0"/>
              <a:t>generates a random Gaussian matrix </a:t>
            </a:r>
            <a:r>
              <a:rPr lang="en-US" i="1" dirty="0"/>
              <a:t>and then </a:t>
            </a:r>
            <a:r>
              <a:rPr lang="en-US" dirty="0"/>
              <a:t>Send the projected data </a:t>
            </a:r>
            <a:r>
              <a:rPr lang="en-US" i="1" dirty="0"/>
              <a:t>R</a:t>
            </a:r>
            <a:r>
              <a:rPr lang="en-US" i="1" baseline="-25000" dirty="0"/>
              <a:t>i</a:t>
            </a:r>
            <a:r>
              <a:rPr lang="en-US" i="1" dirty="0"/>
              <a:t>x</a:t>
            </a:r>
            <a:r>
              <a:rPr lang="en-US" dirty="0"/>
              <a:t> and the label to coordinator.  </a:t>
            </a:r>
            <a:r>
              <a:rPr lang="en-US" altLang="zh-CN" dirty="0"/>
              <a:t>It is Implementable on tiny processors and has low complexity. </a:t>
            </a:r>
            <a:r>
              <a:rPr lang="en-US" dirty="0"/>
              <a:t>The</a:t>
            </a:r>
            <a:r>
              <a:rPr lang="en-US" i="1" baseline="-25000" dirty="0"/>
              <a:t> </a:t>
            </a:r>
            <a:r>
              <a:rPr lang="en-US" dirty="0"/>
              <a:t>Coordinator  will apply deep learning on projected data from all participants.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10</a:t>
            </a:fld>
            <a:endParaRPr lang="en-US" altLang="en-US"/>
          </a:p>
        </p:txBody>
      </p:sp>
    </p:spTree>
    <p:extLst>
      <p:ext uri="{BB962C8B-B14F-4D97-AF65-F5344CB8AC3E}">
        <p14:creationId xmlns:p14="http://schemas.microsoft.com/office/powerpoint/2010/main" val="1612602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discuss about Random gaussian projection first. Random Gaussian Projection is a Distance preservation method, It is an Implementation of Johnson-</a:t>
            </a:r>
            <a:r>
              <a:rPr lang="en-US" dirty="0" err="1"/>
              <a:t>Lindenstrauss</a:t>
            </a:r>
            <a:r>
              <a:rPr lang="en-US" dirty="0"/>
              <a:t> lemma. Because of Distance preservation, it is Learnable in feature extraction  for distance-based classifier. Random Gaussian Projection has a </a:t>
            </a:r>
            <a:r>
              <a:rPr lang="en-US" dirty="0" err="1"/>
              <a:t>property:If</a:t>
            </a:r>
            <a:r>
              <a:rPr lang="en-US" dirty="0"/>
              <a:t> </a:t>
            </a:r>
            <a:r>
              <a:rPr lang="en-US" i="1" dirty="0"/>
              <a:t>R</a:t>
            </a:r>
            <a:r>
              <a:rPr lang="en-US" dirty="0"/>
              <a:t> is unknown, it is computationally difficult (practically impossible) to reconstruct a meaningful </a:t>
            </a:r>
            <a:r>
              <a:rPr lang="en-US" i="1" dirty="0"/>
              <a:t>x</a:t>
            </a:r>
            <a:r>
              <a:rPr lang="en-US" dirty="0"/>
              <a:t> from </a:t>
            </a:r>
            <a:r>
              <a:rPr lang="en-US" i="1" dirty="0"/>
              <a:t>y. Thus R</a:t>
            </a:r>
            <a:r>
              <a:rPr lang="en-US" dirty="0"/>
              <a:t> unknown to coordinator, it ensures privacy. Meanwhile, if we apply Different </a:t>
            </a:r>
            <a:r>
              <a:rPr lang="en-US" i="1" dirty="0"/>
              <a:t>R</a:t>
            </a:r>
            <a:r>
              <a:rPr lang="en-US" dirty="0"/>
              <a:t>s for participants, it can preclude collusion btw participant and coordinator. However, applying Different </a:t>
            </a:r>
            <a:r>
              <a:rPr lang="en-US" i="1" dirty="0"/>
              <a:t>R</a:t>
            </a:r>
            <a:r>
              <a:rPr lang="en-US" dirty="0"/>
              <a:t>s  brings new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11</a:t>
            </a:fld>
            <a:endParaRPr lang="en-US" altLang="en-US"/>
          </a:p>
        </p:txBody>
      </p:sp>
    </p:spTree>
    <p:extLst>
      <p:ext uri="{BB962C8B-B14F-4D97-AF65-F5344CB8AC3E}">
        <p14:creationId xmlns:p14="http://schemas.microsoft.com/office/powerpoint/2010/main" val="1649925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Distance between two samples is not preserved after applying Different </a:t>
            </a:r>
            <a:r>
              <a:rPr lang="en-US" i="1" dirty="0"/>
              <a:t>R</a:t>
            </a:r>
            <a:r>
              <a:rPr lang="en-US" dirty="0"/>
              <a:t>s.  To address this issue, the SenSys’12 Paper proposes a method that the Coordinator asks participants to project public data vectors and return the results to learn a pair-wise regress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regress function, we can regain the distance preservation property. However, this approach can be easily affected by the </a:t>
            </a:r>
            <a:r>
              <a:rPr lang="en-US" dirty="0">
                <a:solidFill>
                  <a:srgbClr val="FF0000"/>
                </a:solidFill>
              </a:rPr>
              <a:t>Known plaintext attack, in which well crafted public data vectors will reveal the projection matrix!</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12</a:t>
            </a:fld>
            <a:endParaRPr lang="en-US" altLang="en-US"/>
          </a:p>
        </p:txBody>
      </p:sp>
    </p:spTree>
    <p:extLst>
      <p:ext uri="{BB962C8B-B14F-4D97-AF65-F5344CB8AC3E}">
        <p14:creationId xmlns:p14="http://schemas.microsoft.com/office/powerpoint/2010/main" val="174396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the public data vector contains only one non-zero element, the corresponding column of the random matrix is revealed.</a:t>
            </a:r>
          </a:p>
          <a:p>
            <a:endParaRPr lang="en-US" dirty="0"/>
          </a:p>
        </p:txBody>
      </p:sp>
      <p:sp>
        <p:nvSpPr>
          <p:cNvPr id="4" name="Slide Number Placeholder 3"/>
          <p:cNvSpPr>
            <a:spLocks noGrp="1"/>
          </p:cNvSpPr>
          <p:nvPr>
            <p:ph type="sldNum" sz="quarter" idx="5"/>
          </p:nvPr>
        </p:nvSpPr>
        <p:spPr/>
        <p:txBody>
          <a:bodyPr/>
          <a:lstStyle/>
          <a:p>
            <a:fld id="{5DFE2F5C-8799-4BF6-903E-71B1930C127B}" type="slidenum">
              <a:rPr lang="en-US" smtClean="0"/>
              <a:t>13</a:t>
            </a:fld>
            <a:endParaRPr lang="en-US"/>
          </a:p>
        </p:txBody>
      </p:sp>
    </p:spTree>
    <p:extLst>
      <p:ext uri="{BB962C8B-B14F-4D97-AF65-F5344CB8AC3E}">
        <p14:creationId xmlns:p14="http://schemas.microsoft.com/office/powerpoint/2010/main" val="344436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approach, We want to get rid of this public data vector by leveraging the unsupervised feature learning capability of deep learning.</a:t>
            </a:r>
          </a:p>
          <a:p>
            <a:r>
              <a:rPr lang="en-US" dirty="0"/>
              <a:t>Now we illustrate how it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Assuming </a:t>
            </a:r>
            <a:r>
              <a:rPr lang="el-GR" dirty="0"/>
              <a:t>Ψ</a:t>
            </a:r>
            <a:r>
              <a:rPr lang="en-US" dirty="0"/>
              <a:t> is an effective linear transform for feature extraction that can be learned. So, the product of Psi and the original data vector x is an effective representation of 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believe that in the space of the projected data Rx, another effective linear transform can be also learned to yield a similar representation. As a result, the learned linear transform will be similar to Psi multiply the inverse of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14</a:t>
            </a:fld>
            <a:endParaRPr lang="en-US" altLang="en-US"/>
          </a:p>
        </p:txBody>
      </p:sp>
    </p:spTree>
    <p:extLst>
      <p:ext uri="{BB962C8B-B14F-4D97-AF65-F5344CB8AC3E}">
        <p14:creationId xmlns:p14="http://schemas.microsoft.com/office/powerpoint/2010/main" val="2177678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when we apply different projection matrices to prevent the collusion attack, no single linear transform exists to effectively extract the features. So this may introduce challenges to the unsupervised feature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use an example to illustrate. We consider a 4-node system with 2D data in two classes represented by the two different colors. These figures show the data projected by each participant. We can see that, for each participant, we can easily find a hyperplane to separate the two classes. However, when all the projected data arrive at the coordinator, they will be mixed and it is difficult to find a simple hyperplane to separate the two classes. It is because it  </a:t>
            </a:r>
            <a:r>
              <a:rPr lang="en-US" altLang="zh-CN" dirty="0"/>
              <a:t>s</a:t>
            </a:r>
            <a:r>
              <a:rPr lang="en-US" dirty="0"/>
              <a:t>ignificantly increases pattern complexity of the mixed projected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our question is that whether deep learning can address this challenge. We answer this question by extensive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15</a:t>
            </a:fld>
            <a:endParaRPr lang="en-US" altLang="en-US"/>
          </a:p>
        </p:txBody>
      </p:sp>
    </p:spTree>
    <p:extLst>
      <p:ext uri="{BB962C8B-B14F-4D97-AF65-F5344CB8AC3E}">
        <p14:creationId xmlns:p14="http://schemas.microsoft.com/office/powerpoint/2010/main" val="418196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We compare our approach with a number of baseline approaches.</a:t>
            </a:r>
          </a:p>
          <a:p>
            <a:r>
              <a:rPr lang="en-US" sz="1200" kern="1200" dirty="0">
                <a:solidFill>
                  <a:schemeClr val="tx1"/>
                </a:solidFill>
                <a:latin typeface="+mn-lt"/>
                <a:ea typeface="+mn-ea"/>
                <a:cs typeface="+mn-cs"/>
              </a:rPr>
              <a:t>Our approach is Gaussian random projection plus deep learning.</a:t>
            </a:r>
          </a:p>
          <a:p>
            <a:r>
              <a:rPr lang="en-US" sz="1200" kern="1200" dirty="0">
                <a:solidFill>
                  <a:schemeClr val="tx1"/>
                </a:solidFill>
                <a:latin typeface="+mn-lt"/>
                <a:ea typeface="+mn-ea"/>
                <a:cs typeface="+mn-cs"/>
              </a:rPr>
              <a:t>The baseline approaches are combinations of different privacy protection methods and different learning approaches.</a:t>
            </a:r>
          </a:p>
          <a:p>
            <a:r>
              <a:rPr lang="en-US" sz="1200" kern="1200" dirty="0">
                <a:solidFill>
                  <a:schemeClr val="tx1"/>
                </a:solidFill>
                <a:latin typeface="+mn-lt"/>
                <a:ea typeface="+mn-ea"/>
                <a:cs typeface="+mn-cs"/>
              </a:rPr>
              <a:t>The first one is </a:t>
            </a:r>
            <a:r>
              <a:rPr lang="en-US" sz="1200" kern="1200" dirty="0" err="1">
                <a:solidFill>
                  <a:schemeClr val="tx1"/>
                </a:solidFill>
                <a:latin typeface="+mn-lt"/>
                <a:ea typeface="+mn-ea"/>
                <a:cs typeface="+mn-cs"/>
              </a:rPr>
              <a:t>Guassian</a:t>
            </a:r>
            <a:r>
              <a:rPr lang="en-US" sz="1200" kern="1200" dirty="0">
                <a:solidFill>
                  <a:schemeClr val="tx1"/>
                </a:solidFill>
                <a:latin typeface="+mn-lt"/>
                <a:ea typeface="+mn-ea"/>
                <a:cs typeface="+mn-cs"/>
              </a:rPr>
              <a:t> random projection plus SVM. We use Grid search for best setting of RBF kernel for SVM but it may cost several days.</a:t>
            </a:r>
          </a:p>
          <a:p>
            <a:r>
              <a:rPr lang="en-US" sz="1200" kern="1200" dirty="0">
                <a:solidFill>
                  <a:schemeClr val="tx1"/>
                </a:solidFill>
                <a:latin typeface="+mn-lt"/>
                <a:ea typeface="+mn-ea"/>
                <a:cs typeface="+mn-cs"/>
              </a:rPr>
              <a:t>The second one is Gaussian random projection plus non-collaborative deep learning, meaning that the coordinator will build individual models for the participants.</a:t>
            </a:r>
          </a:p>
          <a:p>
            <a:r>
              <a:rPr lang="en-US" sz="1200" kern="1200" dirty="0">
                <a:solidFill>
                  <a:schemeClr val="tx1"/>
                </a:solidFill>
                <a:latin typeface="+mn-lt"/>
                <a:ea typeface="+mn-ea"/>
                <a:cs typeface="+mn-cs"/>
              </a:rPr>
              <a:t>The next one is noise addition plus deep learning. The noise addition ensures different privacy.</a:t>
            </a:r>
          </a:p>
          <a:p>
            <a:r>
              <a:rPr lang="en-US" sz="1200" kern="1200" dirty="0">
                <a:solidFill>
                  <a:schemeClr val="tx1"/>
                </a:solidFill>
                <a:latin typeface="+mn-lt"/>
                <a:ea typeface="+mn-ea"/>
                <a:cs typeface="+mn-cs"/>
              </a:rPr>
              <a:t>The last one is noise addition plus SVM.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16</a:t>
            </a:fld>
            <a:endParaRPr lang="en-US" altLang="en-US"/>
          </a:p>
        </p:txBody>
      </p:sp>
    </p:spTree>
    <p:extLst>
      <p:ext uri="{BB962C8B-B14F-4D97-AF65-F5344CB8AC3E}">
        <p14:creationId xmlns:p14="http://schemas.microsoft.com/office/powerpoint/2010/main" val="31734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different approaches based on the MNIST dataset, which consists of handwritten digits, as illustrated by the first row of images.</a:t>
            </a:r>
          </a:p>
          <a:p>
            <a:endParaRPr lang="en-US" dirty="0"/>
          </a:p>
          <a:p>
            <a:r>
              <a:rPr lang="en-US" dirty="0"/>
              <a:t>The second row is the randomly projected images. We can see that it is difficult to recognize the digits from the projection.</a:t>
            </a:r>
          </a:p>
          <a:p>
            <a:endParaRPr lang="en-US" dirty="0"/>
          </a:p>
          <a:p>
            <a:r>
              <a:rPr lang="en-US" dirty="0"/>
              <a:t>The third and the last row show the noise-added samples for differential privacy with two different protection levels. We can see that we can still recognize the digits.</a:t>
            </a:r>
          </a:p>
        </p:txBody>
      </p:sp>
      <p:sp>
        <p:nvSpPr>
          <p:cNvPr id="4" name="Slide Number Placeholder 3"/>
          <p:cNvSpPr>
            <a:spLocks noGrp="1"/>
          </p:cNvSpPr>
          <p:nvPr>
            <p:ph type="sldNum" sz="quarter" idx="5"/>
          </p:nvPr>
        </p:nvSpPr>
        <p:spPr/>
        <p:txBody>
          <a:bodyPr/>
          <a:lstStyle/>
          <a:p>
            <a:fld id="{5DFE2F5C-8799-4BF6-903E-71B1930C127B}" type="slidenum">
              <a:rPr lang="en-US" smtClean="0"/>
              <a:t>17</a:t>
            </a:fld>
            <a:endParaRPr lang="en-US"/>
          </a:p>
        </p:txBody>
      </p:sp>
    </p:spTree>
    <p:extLst>
      <p:ext uri="{BB962C8B-B14F-4D97-AF65-F5344CB8AC3E}">
        <p14:creationId xmlns:p14="http://schemas.microsoft.com/office/powerpoint/2010/main" val="283744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briefly explain the differential privacy.</a:t>
            </a:r>
          </a:p>
          <a:p>
            <a:endParaRPr lang="en-US" dirty="0"/>
          </a:p>
          <a:p>
            <a:r>
              <a:rPr lang="en-US" dirty="0"/>
              <a:t>Consider two samples that differ on only one pixel, to protect the differential privacy with a very small epsilon value, we need to add very large noises such that the result images cannot be distinguished.</a:t>
            </a:r>
          </a:p>
          <a:p>
            <a:endParaRPr lang="en-US" dirty="0"/>
          </a:p>
          <a:p>
            <a:r>
              <a:rPr lang="en-US" dirty="0"/>
              <a:t>If we want to protect the differential privacy with a larger epsilon value, we can reduce the intensity of the noises so that the result images cannot be distinguished with full confidence.</a:t>
            </a:r>
          </a:p>
          <a:p>
            <a:endParaRPr lang="en-US" dirty="0"/>
          </a:p>
          <a:p>
            <a:r>
              <a:rPr lang="en-US" dirty="0"/>
              <a:t>So, the epsilon represents the level of differential privacy loss.</a:t>
            </a:r>
          </a:p>
        </p:txBody>
      </p:sp>
      <p:sp>
        <p:nvSpPr>
          <p:cNvPr id="4" name="Slide Number Placeholder 3"/>
          <p:cNvSpPr>
            <a:spLocks noGrp="1"/>
          </p:cNvSpPr>
          <p:nvPr>
            <p:ph type="sldNum" sz="quarter" idx="5"/>
          </p:nvPr>
        </p:nvSpPr>
        <p:spPr/>
        <p:txBody>
          <a:bodyPr/>
          <a:lstStyle/>
          <a:p>
            <a:fld id="{5DFE2F5C-8799-4BF6-903E-71B1930C127B}" type="slidenum">
              <a:rPr lang="en-US" smtClean="0"/>
              <a:t>18</a:t>
            </a:fld>
            <a:endParaRPr lang="en-US"/>
          </a:p>
        </p:txBody>
      </p:sp>
    </p:spTree>
    <p:extLst>
      <p:ext uri="{BB962C8B-B14F-4D97-AF65-F5344CB8AC3E}">
        <p14:creationId xmlns:p14="http://schemas.microsoft.com/office/powerpoint/2010/main" val="1776871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noise addition approach and Gaussian random projection protect the confidentiality of the raw forms of the training. So, in this paper, we use the raw data reconstruction error as the common criterion, although we know that the noise addition provides extra privacy property, which is the differential privacy.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noise addition approach to achieve an epsilon value of 50, we need a noise variance of about 52. To achieve an epsilon value of 10, we need a noise variance of more than 1000.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Gaussian random projection approach, </a:t>
            </a:r>
            <a:r>
              <a:rPr lang="en-US" b="1" dirty="0"/>
              <a:t>we assume that the coordinator knows the distribution of the random matrix</a:t>
            </a:r>
            <a:r>
              <a:rPr lang="en-US" dirty="0"/>
              <a:t>. </a:t>
            </a:r>
            <a:r>
              <a:rPr lang="en-US" altLang="zh-CN" dirty="0"/>
              <a:t>From </a:t>
            </a:r>
            <a:r>
              <a:rPr lang="en-US" dirty="0"/>
              <a:t>our evaluation for the MNIST data, with the standard normal distribution, the average raw data reconstruction error is about 400.</a:t>
            </a:r>
          </a:p>
          <a:p>
            <a:r>
              <a:rPr lang="en-US" sz="1200" kern="1200" dirty="0">
                <a:solidFill>
                  <a:schemeClr val="tx1"/>
                </a:solidFill>
                <a:latin typeface="+mn-lt"/>
                <a:ea typeface="+mn-ea"/>
                <a:cs typeface="+mn-cs"/>
              </a:rPr>
              <a:t>To make two approached comparable, we choose proper epsilon value to achieve same </a:t>
            </a:r>
            <a:r>
              <a:rPr lang="en-US" altLang="zh-CN" dirty="0"/>
              <a:t>raw data reconstruction error </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19</a:t>
            </a:fld>
            <a:endParaRPr lang="en-US" altLang="en-US"/>
          </a:p>
        </p:txBody>
      </p:sp>
    </p:spTree>
    <p:extLst>
      <p:ext uri="{BB962C8B-B14F-4D97-AF65-F5344CB8AC3E}">
        <p14:creationId xmlns:p14="http://schemas.microsoft.com/office/powerpoint/2010/main" val="41961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IoT will be a main data generation infrastructure with more than 30 billion connected devices. It will generate 5 quintillion bytes of data everyday.</a:t>
            </a:r>
          </a:p>
          <a:p>
            <a:pPr marL="171450" indent="-171450">
              <a:buFontTx/>
              <a:buChar char="-"/>
            </a:pPr>
            <a:r>
              <a:rPr lang="en-US" dirty="0"/>
              <a:t>IoT will be also </a:t>
            </a:r>
            <a:r>
              <a:rPr lang="en-US" b="0" dirty="0"/>
              <a:t>the largest computing infrastructure </a:t>
            </a:r>
            <a:r>
              <a:rPr lang="en-US" dirty="0"/>
              <a:t>consisting of three layers from the end devices, edges or fogs, to the cloud.</a:t>
            </a:r>
          </a:p>
          <a:p>
            <a:pPr marL="171450" indent="-171450">
              <a:buFontTx/>
              <a:buChar char="-"/>
            </a:pPr>
            <a:r>
              <a:rPr lang="en-US" dirty="0"/>
              <a:t>An important research problem is how to extract knowledge from the massive IoT data with the three layers of computing capabilities.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519752F8-A052-4B8B-A484-A05CE2B50303}" type="slidenum">
              <a:rPr lang="en-US" altLang="en-US" smtClean="0"/>
              <a:pPr>
                <a:defRPr/>
              </a:pPr>
              <a:t>2</a:t>
            </a:fld>
            <a:endParaRPr lang="en-US" altLang="en-US"/>
          </a:p>
        </p:txBody>
      </p:sp>
    </p:spTree>
    <p:extLst>
      <p:ext uri="{BB962C8B-B14F-4D97-AF65-F5344CB8AC3E}">
        <p14:creationId xmlns:p14="http://schemas.microsoft.com/office/powerpoint/2010/main" val="336729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design a convolutional neural network with 2 convolutional layers, 3 dense layers, and max pooling. On the original data, this network can achieve 98.7% accuracy.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also use the LIBSVM to implement the SVM baseline approach, which achieves 98.5%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This </a:t>
            </a:r>
            <a:r>
              <a:rPr lang="en-US" sz="1200" kern="1200" dirty="0">
                <a:solidFill>
                  <a:schemeClr val="tx1"/>
                </a:solidFill>
                <a:latin typeface="+mn-lt"/>
                <a:ea typeface="+mn-ea"/>
                <a:cs typeface="+mn-cs"/>
              </a:rPr>
              <a:t>figure shows the test accuracy of different approaches versus the number of participants that is up to 400.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When 40 participants are in the system, our approach can achieve 97% accuracy. When the number of participants increases to 400, our approach has an accuracy drop of 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non-collaborative learning approach achieves a slightly lower accuracy. However, it requires the participants to render their identity when submitting data, </a:t>
            </a:r>
            <a:r>
              <a:rPr lang="en-US" sz="1200" b="1" kern="1200" dirty="0">
                <a:solidFill>
                  <a:schemeClr val="tx1"/>
                </a:solidFill>
                <a:latin typeface="+mn-lt"/>
                <a:ea typeface="+mn-ea"/>
                <a:cs typeface="+mn-cs"/>
              </a:rPr>
              <a:t>such that the coordinator can build the respective model for each participant</a:t>
            </a:r>
            <a:r>
              <a:rPr lang="en-US" sz="1200" kern="1200" dirty="0">
                <a:solidFill>
                  <a:schemeClr val="tx1"/>
                </a:solidFill>
                <a:latin typeface="+mn-lt"/>
                <a:ea typeface="+mn-ea"/>
                <a:cs typeface="+mn-cs"/>
              </a:rPr>
              <a:t>. Differently, our approach doesn’t require this identity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can also see that the SVM approach doesn’t work on the projected data in MNIST.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20</a:t>
            </a:fld>
            <a:endParaRPr lang="en-US" altLang="en-US"/>
          </a:p>
        </p:txBody>
      </p:sp>
    </p:spTree>
    <p:extLst>
      <p:ext uri="{BB962C8B-B14F-4D97-AF65-F5344CB8AC3E}">
        <p14:creationId xmlns:p14="http://schemas.microsoft.com/office/powerpoint/2010/main" val="2693292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This figure shows the results of the noise addition approach. The x-axis is the achieved epsilon value, the y-axis is the test accuracy. Under our approach, the attackers’ reconstruction error is about 400. To achieve the same level of reconstruction error, the epsilon value needs to be around 20. Under this epsilon value, the test accuracy achieved by the two noise addition approaches is just about 14%. This shows both SVM and deep learning cannot tolerate added noises well.</a:t>
            </a:r>
          </a:p>
          <a:p>
            <a:endParaRPr lang="zh-CN" altLang="en-US" dirty="0"/>
          </a:p>
        </p:txBody>
      </p:sp>
      <p:sp>
        <p:nvSpPr>
          <p:cNvPr id="4" name="Slide Number Placeholder 3"/>
          <p:cNvSpPr>
            <a:spLocks noGrp="1"/>
          </p:cNvSpPr>
          <p:nvPr>
            <p:ph type="sldNum" sz="quarter" idx="5"/>
          </p:nvPr>
        </p:nvSpPr>
        <p:spPr/>
        <p:txBody>
          <a:bodyPr/>
          <a:lstStyle/>
          <a:p>
            <a:fld id="{5DFE2F5C-8799-4BF6-903E-71B1930C127B}" type="slidenum">
              <a:rPr lang="en-US" smtClean="0"/>
              <a:t>21</a:t>
            </a:fld>
            <a:endParaRPr lang="en-US"/>
          </a:p>
        </p:txBody>
      </p:sp>
    </p:spTree>
    <p:extLst>
      <p:ext uri="{BB962C8B-B14F-4D97-AF65-F5344CB8AC3E}">
        <p14:creationId xmlns:p14="http://schemas.microsoft.com/office/powerpoint/2010/main" val="1694180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also implement our approach on a testbed of 14 Raspberry </a:t>
            </a:r>
            <a:r>
              <a:rPr lang="en-US" sz="1200" kern="1200" dirty="0" err="1">
                <a:solidFill>
                  <a:schemeClr val="tx1"/>
                </a:solidFill>
                <a:latin typeface="+mn-lt"/>
                <a:ea typeface="+mn-ea"/>
                <a:cs typeface="+mn-cs"/>
              </a:rPr>
              <a:t>Pis</a:t>
            </a:r>
            <a:r>
              <a:rPr lang="en-US" sz="1200" kern="1200" dirty="0">
                <a:solidFill>
                  <a:schemeClr val="tx1"/>
                </a:solidFill>
                <a:latin typeface="+mn-lt"/>
                <a:ea typeface="+mn-ea"/>
                <a:cs typeface="+mn-cs"/>
              </a:rPr>
              <a:t>.  We compare our approach with Crowd-ML and </a:t>
            </a:r>
            <a:r>
              <a:rPr lang="en-US" sz="1200" kern="1200" dirty="0" err="1">
                <a:solidFill>
                  <a:schemeClr val="tx1"/>
                </a:solidFill>
                <a:latin typeface="+mn-lt"/>
                <a:ea typeface="+mn-ea"/>
                <a:cs typeface="+mn-cs"/>
              </a:rPr>
              <a:t>CryptoNets</a:t>
            </a:r>
            <a:r>
              <a:rPr lang="en-US" sz="1200" kern="1200" dirty="0">
                <a:solidFill>
                  <a:schemeClr val="tx1"/>
                </a:solidFill>
                <a:latin typeface="+mn-lt"/>
                <a:ea typeface="+mn-ea"/>
                <a:cs typeface="+mn-cs"/>
              </a:rPr>
              <a:t>. The Crowd-ML is a distributed machine learning approach. The </a:t>
            </a:r>
            <a:r>
              <a:rPr lang="en-US" sz="1200" kern="1200" dirty="0" err="1">
                <a:solidFill>
                  <a:schemeClr val="tx1"/>
                </a:solidFill>
                <a:latin typeface="+mn-lt"/>
                <a:ea typeface="+mn-ea"/>
                <a:cs typeface="+mn-cs"/>
              </a:rPr>
              <a:t>CrytoNets</a:t>
            </a:r>
            <a:r>
              <a:rPr lang="en-US" sz="1200" kern="1200" dirty="0">
                <a:solidFill>
                  <a:schemeClr val="tx1"/>
                </a:solidFill>
                <a:latin typeface="+mn-lt"/>
                <a:ea typeface="+mn-ea"/>
                <a:cs typeface="+mn-cs"/>
              </a:rPr>
              <a:t> is an inference outsourcing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choice of the Raspberry Pi is because it can support all the baseline approaches. For example, the </a:t>
            </a:r>
            <a:r>
              <a:rPr lang="en-US" sz="1200" kern="1200" dirty="0" err="1">
                <a:solidFill>
                  <a:schemeClr val="tx1"/>
                </a:solidFill>
                <a:latin typeface="+mn-lt"/>
                <a:ea typeface="+mn-ea"/>
                <a:cs typeface="+mn-cs"/>
              </a:rPr>
              <a:t>CryptoNets</a:t>
            </a:r>
            <a:r>
              <a:rPr lang="en-US" sz="1200" kern="1200" dirty="0">
                <a:solidFill>
                  <a:schemeClr val="tx1"/>
                </a:solidFill>
                <a:latin typeface="+mn-lt"/>
                <a:ea typeface="+mn-ea"/>
                <a:cs typeface="+mn-cs"/>
              </a:rPr>
              <a:t> needs intensive computation. Note that our approach can be easily implemented on mote-class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table shows the measured computation and communication overhead. We can see that the Crowd-ML incurs 4x of communication overhead and more than 300 times of computation overhead compared with our approach during the training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During the interference phase, the </a:t>
            </a:r>
            <a:r>
              <a:rPr lang="en-US" sz="1200" kern="1200" dirty="0" err="1">
                <a:solidFill>
                  <a:schemeClr val="tx1"/>
                </a:solidFill>
                <a:latin typeface="+mn-lt"/>
                <a:ea typeface="+mn-ea"/>
                <a:cs typeface="+mn-cs"/>
              </a:rPr>
              <a:t>CryptoNets</a:t>
            </a:r>
            <a:r>
              <a:rPr lang="en-US" sz="1200" kern="1200" dirty="0">
                <a:solidFill>
                  <a:schemeClr val="tx1"/>
                </a:solidFill>
                <a:latin typeface="+mn-lt"/>
                <a:ea typeface="+mn-ea"/>
                <a:cs typeface="+mn-cs"/>
              </a:rPr>
              <a:t> incurs 2.6 million times computation overhead compared with our approach due to its homomorphic encryption.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22</a:t>
            </a:fld>
            <a:endParaRPr lang="en-US" altLang="en-US"/>
          </a:p>
        </p:txBody>
      </p:sp>
    </p:spTree>
    <p:extLst>
      <p:ext uri="{BB962C8B-B14F-4D97-AF65-F5344CB8AC3E}">
        <p14:creationId xmlns:p14="http://schemas.microsoft.com/office/powerpoint/2010/main" val="285039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 summary, in this paper, we propose a</a:t>
            </a:r>
            <a:r>
              <a:rPr lang="zh-CN" altLang="en-US" sz="1200" kern="1200" dirty="0">
                <a:solidFill>
                  <a:schemeClr val="tx1"/>
                </a:solidFill>
                <a:latin typeface="+mn-lt"/>
                <a:ea typeface="+mn-ea"/>
                <a:cs typeface="+mn-cs"/>
              </a:rPr>
              <a:t> </a:t>
            </a:r>
            <a:r>
              <a:rPr lang="en-US" sz="1200" kern="1200" dirty="0">
                <a:solidFill>
                  <a:schemeClr val="tx1"/>
                </a:solidFill>
                <a:latin typeface="+mn-lt"/>
                <a:ea typeface="+mn-ea"/>
                <a:cs typeface="+mn-cs"/>
              </a:rPr>
              <a:t>Lightweight privacy-preserving collaborative learning approach. In this approach, each p</a:t>
            </a:r>
            <a:r>
              <a:rPr lang="en-US" dirty="0"/>
              <a:t>articipant run random Gaussian projection to project data, and the </a:t>
            </a:r>
            <a:r>
              <a:rPr lang="en-US" dirty="0" err="1"/>
              <a:t>cooridinator</a:t>
            </a:r>
            <a:r>
              <a:rPr lang="en-US" dirty="0"/>
              <a:t> apply deep learning to learn a good model. From our evaluation we can see our approach is better than Non-collaborative scheme, SVM, noise addition approach. From our implementation it shows that our approach is </a:t>
            </a:r>
            <a:r>
              <a:rPr lang="en-US" b="1" dirty="0">
                <a:solidFill>
                  <a:srgbClr val="C00000"/>
                </a:solidFill>
              </a:rPr>
              <a:t>suitable</a:t>
            </a:r>
            <a:r>
              <a:rPr lang="en-US" dirty="0"/>
              <a:t> for IoT objects since it has low complexities.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 this work, we also have more evaluation results based on several other datasets. They can be found in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Thanks. Now I will take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23</a:t>
            </a:fld>
            <a:endParaRPr lang="en-US" altLang="en-US"/>
          </a:p>
        </p:txBody>
      </p:sp>
    </p:spTree>
    <p:extLst>
      <p:ext uri="{BB962C8B-B14F-4D97-AF65-F5344CB8AC3E}">
        <p14:creationId xmlns:p14="http://schemas.microsoft.com/office/powerpoint/2010/main" val="335029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IoT sensing devices are spatially distributed and deeply embedded into the physical processes. Thus, they can only observe a small portion of the process. As a result, their own individual knowledgebase is limited.</a:t>
            </a:r>
          </a:p>
        </p:txBody>
      </p:sp>
      <p:sp>
        <p:nvSpPr>
          <p:cNvPr id="4" name="Slide Number Placeholder 3"/>
          <p:cNvSpPr>
            <a:spLocks noGrp="1"/>
          </p:cNvSpPr>
          <p:nvPr>
            <p:ph type="sldNum" sz="quarter" idx="5"/>
          </p:nvPr>
        </p:nvSpPr>
        <p:spPr/>
        <p:txBody>
          <a:bodyPr/>
          <a:lstStyle/>
          <a:p>
            <a:fld id="{5DFE2F5C-8799-4BF6-903E-71B1930C127B}" type="slidenum">
              <a:rPr lang="en-US" smtClean="0"/>
              <a:t>3</a:t>
            </a:fld>
            <a:endParaRPr lang="en-US"/>
          </a:p>
        </p:txBody>
      </p:sp>
    </p:spTree>
    <p:extLst>
      <p:ext uri="{BB962C8B-B14F-4D97-AF65-F5344CB8AC3E}">
        <p14:creationId xmlns:p14="http://schemas.microsoft.com/office/powerpoint/2010/main" val="406217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issue, collaboration among the IoT devices will be useful.</a:t>
            </a:r>
          </a:p>
          <a:p>
            <a:r>
              <a:rPr lang="en-US" dirty="0"/>
              <a:t>For example, if we want to construct a model that can recognize the type of flower, then we can develop a mobile app and let a large number of people to contribute labeled flower images. So, the constructed model can cover a wide spectrum of flowers.</a:t>
            </a:r>
          </a:p>
          <a:p>
            <a:endParaRPr lang="en-US" dirty="0"/>
          </a:p>
          <a:p>
            <a:r>
              <a:rPr lang="en-US" dirty="0"/>
              <a:t>For another example, If we want to build a model to detect stress based on wearable sensing data, we can ask many volunteers to contribute sensing data and their stress labels, so that we can build a better model.</a:t>
            </a:r>
          </a:p>
        </p:txBody>
      </p:sp>
      <p:sp>
        <p:nvSpPr>
          <p:cNvPr id="4" name="Slide Number Placeholder 3"/>
          <p:cNvSpPr>
            <a:spLocks noGrp="1"/>
          </p:cNvSpPr>
          <p:nvPr>
            <p:ph type="sldNum" sz="quarter" idx="5"/>
          </p:nvPr>
        </p:nvSpPr>
        <p:spPr/>
        <p:txBody>
          <a:bodyPr/>
          <a:lstStyle/>
          <a:p>
            <a:fld id="{5DFE2F5C-8799-4BF6-903E-71B1930C127B}" type="slidenum">
              <a:rPr lang="en-US" smtClean="0"/>
              <a:t>4</a:t>
            </a:fld>
            <a:endParaRPr lang="en-US"/>
          </a:p>
        </p:txBody>
      </p:sp>
    </p:spTree>
    <p:extLst>
      <p:ext uri="{BB962C8B-B14F-4D97-AF65-F5344CB8AC3E}">
        <p14:creationId xmlns:p14="http://schemas.microsoft.com/office/powerpoint/2010/main" val="1831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consider this collaborative learning architecture for IoT. In this architecture, we have a large number of participants, and a learning coordinator. Each </a:t>
            </a:r>
            <a:r>
              <a:rPr lang="en-US" b="1" dirty="0">
                <a:solidFill>
                  <a:srgbClr val="C00000"/>
                </a:solidFill>
              </a:rPr>
              <a:t>participant</a:t>
            </a:r>
            <a:r>
              <a:rPr lang="en-US" dirty="0">
                <a:solidFill>
                  <a:srgbClr val="C00000"/>
                </a:solidFill>
              </a:rPr>
              <a:t> </a:t>
            </a:r>
            <a:r>
              <a:rPr lang="en-US" dirty="0"/>
              <a:t>contributes training data and enjoy improved machine intelligence in return. A powerful </a:t>
            </a:r>
            <a:r>
              <a:rPr lang="en-US" b="1" dirty="0">
                <a:solidFill>
                  <a:srgbClr val="C00000"/>
                </a:solidFill>
              </a:rPr>
              <a:t>coordinator</a:t>
            </a:r>
            <a:r>
              <a:rPr lang="en-US" dirty="0"/>
              <a:t> executes advanced, compute-intensive learning algorithms for intelligence of a crowd.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training data samples </a:t>
            </a:r>
            <a:r>
              <a:rPr lang="en-US" b="1" dirty="0"/>
              <a:t>may contain privacy sensitive information</a:t>
            </a:r>
            <a:r>
              <a:rPr lang="en-US" dirty="0"/>
              <a:t>. For example, in stress detection application, the wearable sensing data may contain privacy-sensitive information.</a:t>
            </a:r>
          </a:p>
          <a:p>
            <a:r>
              <a:rPr lang="en-US" dirty="0"/>
              <a:t>So, this collaborative learning architecture may bring the concern of privacy leak.</a:t>
            </a:r>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5</a:t>
            </a:fld>
            <a:endParaRPr lang="en-US" altLang="en-US"/>
          </a:p>
        </p:txBody>
      </p:sp>
    </p:spTree>
    <p:extLst>
      <p:ext uri="{BB962C8B-B14F-4D97-AF65-F5344CB8AC3E}">
        <p14:creationId xmlns:p14="http://schemas.microsoft.com/office/powerpoint/2010/main" val="23492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Privacy-preserving collaborative learning has received research recently. The existing studies can be classified into several categories.</a:t>
            </a:r>
          </a:p>
          <a:p>
            <a:endParaRPr lang="en-US" dirty="0"/>
          </a:p>
          <a:p>
            <a:r>
              <a:rPr lang="en-US" dirty="0"/>
              <a:t>The first category is distributed machine learning. The key idea of distributed machine learning is, the participants will train their local models and then exchange and update their models. After an iterative process, their models will converge and capture the data at all participants. But in this process, the training data are not exchanged.</a:t>
            </a:r>
          </a:p>
          <a:p>
            <a:endParaRPr lang="en-US" dirty="0"/>
          </a:p>
          <a:p>
            <a:r>
              <a:rPr lang="en-US" dirty="0"/>
              <a:t>Examples of the distributed machine learning include the recently proposed crown-ML, collaborative deep learning, and the more recent federated learning.</a:t>
            </a:r>
          </a:p>
          <a:p>
            <a:r>
              <a:rPr lang="en-US" dirty="0"/>
              <a:t>However, the drawback of the distributed learning approach is: the local training is infeasible for resource-</a:t>
            </a:r>
            <a:r>
              <a:rPr lang="en-US" dirty="0" err="1"/>
              <a:t>contrained</a:t>
            </a:r>
            <a:r>
              <a:rPr lang="en-US" dirty="0"/>
              <a:t> IoT objects. And it also incurs high communication overhead in the learning iterations.</a:t>
            </a:r>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6</a:t>
            </a:fld>
            <a:endParaRPr lang="en-US" altLang="en-US"/>
          </a:p>
        </p:txBody>
      </p:sp>
    </p:spTree>
    <p:extLst>
      <p:ext uri="{BB962C8B-B14F-4D97-AF65-F5344CB8AC3E}">
        <p14:creationId xmlns:p14="http://schemas.microsoft.com/office/powerpoint/2010/main" val="4235346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category is training data encryption and obfuscation. The key idea is to encrypt or obfuscate the training data before feeding into the learning algorithms.</a:t>
            </a:r>
          </a:p>
          <a:p>
            <a:endParaRPr lang="en-US" dirty="0"/>
          </a:p>
          <a:p>
            <a:r>
              <a:rPr lang="en-US" dirty="0"/>
              <a:t>Homomorphic encryption has been applied for this purpose because the encrypted data can be still used to compute the polynomial of the original data. However, </a:t>
            </a:r>
            <a:r>
              <a:rPr lang="en-US" dirty="0" err="1"/>
              <a:t>hormophic</a:t>
            </a:r>
            <a:r>
              <a:rPr lang="en-US" dirty="0"/>
              <a:t> encryption is too compute-intensive for IoT objects.</a:t>
            </a:r>
          </a:p>
          <a:p>
            <a:endParaRPr lang="en-US" dirty="0"/>
          </a:p>
          <a:p>
            <a:r>
              <a:rPr lang="en-US" dirty="0"/>
              <a:t>Random Gaussian projection has been used to obfuscate training data. Originally, </a:t>
            </a:r>
            <a:r>
              <a:rPr lang="en-US" b="1" dirty="0"/>
              <a:t>this approach can only support a single participant. Recently, in a </a:t>
            </a:r>
            <a:r>
              <a:rPr lang="en-US" b="1" dirty="0" err="1"/>
              <a:t>sensys</a:t>
            </a:r>
            <a:r>
              <a:rPr lang="en-US" b="1" dirty="0"/>
              <a:t> </a:t>
            </a:r>
            <a:r>
              <a:rPr lang="en-US" b="1" dirty="0" err="1"/>
              <a:t>paper,this</a:t>
            </a:r>
            <a:r>
              <a:rPr lang="en-US" b="1" dirty="0"/>
              <a:t> approach is extended to address multiple participants</a:t>
            </a:r>
            <a:r>
              <a:rPr lang="en-US" dirty="0"/>
              <a:t>. However, this </a:t>
            </a:r>
            <a:r>
              <a:rPr lang="en-US" dirty="0" err="1"/>
              <a:t>appooach</a:t>
            </a:r>
            <a:r>
              <a:rPr lang="en-US" dirty="0"/>
              <a:t> is only applicable to distance-based shallow learning. And there is a clear privacy vulnerability, that we will detail shortly.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7</a:t>
            </a:fld>
            <a:endParaRPr lang="en-US" altLang="en-US"/>
          </a:p>
        </p:txBody>
      </p:sp>
    </p:spTree>
    <p:extLst>
      <p:ext uri="{BB962C8B-B14F-4D97-AF65-F5344CB8AC3E}">
        <p14:creationId xmlns:p14="http://schemas.microsoft.com/office/powerpoint/2010/main" val="237804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other related works.</a:t>
            </a:r>
          </a:p>
          <a:p>
            <a:endParaRPr lang="en-US" dirty="0"/>
          </a:p>
          <a:p>
            <a:r>
              <a:rPr lang="en-US" dirty="0"/>
              <a:t>In the privacy-preserving inference outsourcing, </a:t>
            </a:r>
            <a:r>
              <a:rPr lang="en-US" b="1" dirty="0"/>
              <a:t>the model is trained using plaintext</a:t>
            </a:r>
            <a:r>
              <a:rPr lang="en-US" dirty="0"/>
              <a:t>. During the inference phase, the testing sample is encrypted. So that the inference computation can be outsourced without hurting privacy.</a:t>
            </a:r>
          </a:p>
          <a:p>
            <a:endParaRPr lang="en-US" dirty="0"/>
          </a:p>
          <a:p>
            <a:r>
              <a:rPr lang="en-US" dirty="0"/>
              <a:t>In the differentially private machine learning, </a:t>
            </a:r>
            <a:r>
              <a:rPr lang="en-US" b="1" dirty="0"/>
              <a:t>the training is also based on plaintext</a:t>
            </a:r>
            <a:r>
              <a:rPr lang="en-US" dirty="0"/>
              <a:t>. But the training process will be added with random noises, such that if the model is released, the differential privacy of the training data is preserved.</a:t>
            </a:r>
          </a:p>
          <a:p>
            <a:endParaRPr lang="en-US" dirty="0"/>
          </a:p>
          <a:p>
            <a:r>
              <a:rPr lang="en-US" dirty="0"/>
              <a:t>In these two models, the training process is trusted. Differently, in our work, the training process is not fully trusted.</a:t>
            </a:r>
          </a:p>
          <a:p>
            <a:endParaRPr lang="en-US" dirty="0"/>
          </a:p>
        </p:txBody>
      </p:sp>
      <p:sp>
        <p:nvSpPr>
          <p:cNvPr id="4" name="Slide Number Placeholder 3"/>
          <p:cNvSpPr>
            <a:spLocks noGrp="1"/>
          </p:cNvSpPr>
          <p:nvPr>
            <p:ph type="sldNum" sz="quarter" idx="5"/>
          </p:nvPr>
        </p:nvSpPr>
        <p:spPr/>
        <p:txBody>
          <a:bodyPr/>
          <a:lstStyle/>
          <a:p>
            <a:fld id="{5DFE2F5C-8799-4BF6-903E-71B1930C127B}" type="slidenum">
              <a:rPr lang="en-US" smtClean="0"/>
              <a:t>8</a:t>
            </a:fld>
            <a:endParaRPr lang="en-US"/>
          </a:p>
        </p:txBody>
      </p:sp>
    </p:spTree>
    <p:extLst>
      <p:ext uri="{BB962C8B-B14F-4D97-AF65-F5344CB8AC3E}">
        <p14:creationId xmlns:p14="http://schemas.microsoft.com/office/powerpoint/2010/main" val="3598471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our privacy model. We aim to protect the confidentiality of the raw forms of the training data against the honest-but-curious coordinator.</a:t>
            </a:r>
          </a:p>
          <a:p>
            <a:r>
              <a:rPr lang="en-US" dirty="0"/>
              <a:t>By “Honest”, we mean that the </a:t>
            </a:r>
            <a:r>
              <a:rPr lang="en-US" dirty="0" err="1"/>
              <a:t>cooridinator</a:t>
            </a:r>
            <a:r>
              <a:rPr lang="en-US" dirty="0"/>
              <a:t> will not mislead the par, and it will not </a:t>
            </a:r>
            <a:r>
              <a:rPr lang="en-US" b="1" dirty="0"/>
              <a:t>corrupt</a:t>
            </a:r>
            <a:r>
              <a:rPr lang="en-US" dirty="0"/>
              <a:t> any data.</a:t>
            </a:r>
          </a:p>
          <a:p>
            <a:r>
              <a:rPr lang="en-US" dirty="0"/>
              <a:t>By “Curious”, we mean that the </a:t>
            </a:r>
            <a:r>
              <a:rPr lang="en-US" dirty="0" err="1"/>
              <a:t>cooridinator</a:t>
            </a:r>
            <a:r>
              <a:rPr lang="en-US" dirty="0"/>
              <a:t> wants to know the raw form data, such that it can use the data for other applications that are not authorized by the participants.</a:t>
            </a:r>
          </a:p>
          <a:p>
            <a:r>
              <a:rPr lang="en-US" dirty="0"/>
              <a:t>In our privacy model, we assume that the </a:t>
            </a:r>
            <a:r>
              <a:rPr lang="en-US" dirty="0" err="1"/>
              <a:t>partcipants</a:t>
            </a:r>
            <a:r>
              <a:rPr lang="en-US" dirty="0"/>
              <a:t> don’t expect label privacy. So the labels can be transmitted to the coordinator.</a:t>
            </a:r>
          </a:p>
          <a:p>
            <a:r>
              <a:rPr lang="en-US" dirty="0"/>
              <a:t>We also aim to address the possible collusion between the participants and the coordinator. Say, if some participants collude with the coordinator, the privacy of other participants will not be compromised.</a:t>
            </a:r>
          </a:p>
          <a:p>
            <a:endParaRPr lang="en-US" dirty="0"/>
          </a:p>
        </p:txBody>
      </p:sp>
      <p:sp>
        <p:nvSpPr>
          <p:cNvPr id="4" name="Slide Number Placeholder 3"/>
          <p:cNvSpPr>
            <a:spLocks noGrp="1"/>
          </p:cNvSpPr>
          <p:nvPr>
            <p:ph type="sldNum" sz="quarter" idx="5"/>
          </p:nvPr>
        </p:nvSpPr>
        <p:spPr/>
        <p:txBody>
          <a:bodyPr/>
          <a:lstStyle/>
          <a:p>
            <a:pPr>
              <a:defRPr/>
            </a:pPr>
            <a:fld id="{519752F8-A052-4B8B-A484-A05CE2B50303}" type="slidenum">
              <a:rPr lang="en-US" altLang="en-US" smtClean="0"/>
              <a:pPr>
                <a:defRPr/>
              </a:pPr>
              <a:t>9</a:t>
            </a:fld>
            <a:endParaRPr lang="en-US" altLang="en-US"/>
          </a:p>
        </p:txBody>
      </p:sp>
    </p:spTree>
    <p:extLst>
      <p:ext uri="{BB962C8B-B14F-4D97-AF65-F5344CB8AC3E}">
        <p14:creationId xmlns:p14="http://schemas.microsoft.com/office/powerpoint/2010/main" val="173995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77A4-52ED-4473-B105-7659BE0B3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4B12FB-0669-41A9-B49C-7D4530A95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02FD86-7E31-49F7-B37E-784F920888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E59F9D-84FC-40E2-9CD8-5D640577D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047D0-45AE-4625-8D99-F232C1A52FB8}"/>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352711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762E-E7F6-4BAC-9C0B-4EE773B0A6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4A407A-C448-4F88-BD43-58C70CB67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09437-4A40-41D3-8F22-DE4DD15C61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BC0F0E-DE96-4E25-A2F7-7546337D6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4E63D-110D-4AA6-A5D8-401BB840F6DB}"/>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4139077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E4B09-200D-413F-80E5-53DC7B52B7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3128B-3340-4D55-8BA0-A1E88E6BA3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2F65A-7920-47C0-BB5F-F50C890EAD0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F4B5E0-60B0-4053-B224-D7224D42B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9BF09-6FDF-4160-82BC-8B475FF23FBC}"/>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1249636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1424" y="476672"/>
            <a:ext cx="10363200" cy="1143000"/>
          </a:xfrm>
        </p:spPr>
        <p:txBody>
          <a:bodyPr/>
          <a:lstStyle/>
          <a:p>
            <a:r>
              <a:rPr lang="en-US"/>
              <a:t>Click to edit Master title style</a:t>
            </a:r>
          </a:p>
        </p:txBody>
      </p:sp>
      <p:sp>
        <p:nvSpPr>
          <p:cNvPr id="3" name="Content Placeholder 2"/>
          <p:cNvSpPr>
            <a:spLocks noGrp="1"/>
          </p:cNvSpPr>
          <p:nvPr>
            <p:ph idx="1"/>
          </p:nvPr>
        </p:nvSpPr>
        <p:spPr>
          <a:xfrm>
            <a:off x="911424" y="1874452"/>
            <a:ext cx="103632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BC27C64-A380-404F-B2D0-834C1EAA0705}"/>
              </a:ext>
            </a:extLst>
          </p:cNvPr>
          <p:cNvSpPr>
            <a:spLocks noGrp="1"/>
          </p:cNvSpPr>
          <p:nvPr>
            <p:ph type="body" sz="quarter" idx="13"/>
          </p:nvPr>
        </p:nvSpPr>
        <p:spPr>
          <a:xfrm>
            <a:off x="16640" y="6022463"/>
            <a:ext cx="6799440" cy="835537"/>
          </a:xfrm>
        </p:spPr>
        <p:txBody>
          <a:bodyPr anchor="b"/>
          <a:lstStyle>
            <a:lvl1pPr marL="0" indent="0">
              <a:spcBef>
                <a:spcPts val="0"/>
              </a:spcBef>
              <a:buNone/>
              <a:defRPr sz="700">
                <a:solidFill>
                  <a:schemeClr val="bg1">
                    <a:lumMod val="50000"/>
                  </a:schemeClr>
                </a:solidFill>
                <a:latin typeface="Calibri" panose="020F0502020204030204" pitchFamily="34" charset="0"/>
                <a:cs typeface="Calibri" panose="020F0502020204030204" pitchFamily="34" charset="0"/>
              </a:defRPr>
            </a:lvl1pPr>
            <a:lvl2pPr marL="457200" indent="0">
              <a:spcBef>
                <a:spcPts val="0"/>
              </a:spcBef>
              <a:buNone/>
              <a:defRPr sz="600">
                <a:solidFill>
                  <a:schemeClr val="bg1">
                    <a:lumMod val="50000"/>
                  </a:schemeClr>
                </a:solidFill>
                <a:latin typeface="Calibri" panose="020F0502020204030204" pitchFamily="34" charset="0"/>
                <a:cs typeface="Calibri" panose="020F0502020204030204" pitchFamily="34" charset="0"/>
              </a:defRPr>
            </a:lvl2pPr>
            <a:lvl3pPr marL="914400" indent="0">
              <a:spcBef>
                <a:spcPts val="0"/>
              </a:spcBef>
              <a:buNone/>
              <a:defRPr sz="500">
                <a:solidFill>
                  <a:schemeClr val="bg1">
                    <a:lumMod val="50000"/>
                  </a:schemeClr>
                </a:solidFill>
                <a:latin typeface="Calibri" panose="020F0502020204030204" pitchFamily="34" charset="0"/>
                <a:cs typeface="Calibri" panose="020F0502020204030204" pitchFamily="34" charset="0"/>
              </a:defRPr>
            </a:lvl3pPr>
            <a:lvl4pPr marL="1371600" indent="0">
              <a:spcBef>
                <a:spcPts val="0"/>
              </a:spcBef>
              <a:buNone/>
              <a:defRPr sz="400">
                <a:solidFill>
                  <a:schemeClr val="bg1">
                    <a:lumMod val="50000"/>
                  </a:schemeClr>
                </a:solidFill>
                <a:latin typeface="Calibri" panose="020F0502020204030204" pitchFamily="34" charset="0"/>
                <a:cs typeface="Calibri" panose="020F0502020204030204" pitchFamily="34" charset="0"/>
              </a:defRPr>
            </a:lvl4pPr>
            <a:lvl5pPr marL="1828800" indent="0">
              <a:spcBef>
                <a:spcPts val="0"/>
              </a:spcBef>
              <a:buNone/>
              <a:defRPr sz="400">
                <a:solidFill>
                  <a:schemeClr val="bg1">
                    <a:lumMod val="50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0844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CCC9-E2D6-4168-9DB8-02691F6D3A8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60AA230-90FC-4820-847F-BCADF88C5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BF90EAE-FB01-4B1E-A9E7-1E5DC9CBC6C4}"/>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6A6BB22B-F3F5-45BA-8B07-78F111ED071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F5C0A0-FEA1-4194-9E82-9542BE889EAB}"/>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2626257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B89EB-71D3-4A8C-B209-8F4A0FCEADF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77B1D9F-7677-432C-8D05-34131B7F124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682443B-08B9-4910-A820-2C86D09A4CB8}"/>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6A55A707-9B4D-47D2-B2A3-6ACA382BA1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E06F30-C96B-44B2-B4FB-1263571A59D7}"/>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3398696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B36D-E62B-489F-A7C8-167C9C2D9804}"/>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7E9D941-55E6-4E3B-926B-0D4653CBF5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0725C33-F21C-409C-A210-8A29C9008FDA}"/>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C5B3E75E-A691-4535-939E-2C30C151A21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0053112-1975-4799-B91F-A46D098233DC}"/>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3239351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FFA5-D65D-4EF2-AA96-4A6F27D8B8B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A0EBB5B-F1FD-4D38-AA25-970F8E526CE6}"/>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50242E9-53DF-4037-9192-6C8E05BCF39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BFB3432-C17A-4A44-A174-AFC1602BBD8B}"/>
              </a:ext>
            </a:extLst>
          </p:cNvPr>
          <p:cNvSpPr>
            <a:spLocks noGrp="1"/>
          </p:cNvSpPr>
          <p:nvPr>
            <p:ph type="dt" sz="half" idx="10"/>
          </p:nvPr>
        </p:nvSpPr>
        <p:spPr/>
        <p:txBody>
          <a:bodyPr/>
          <a:lstStyle/>
          <a:p>
            <a:endParaRPr lang="zh-CN" altLang="en-US"/>
          </a:p>
        </p:txBody>
      </p:sp>
      <p:sp>
        <p:nvSpPr>
          <p:cNvPr id="6" name="Footer Placeholder 5">
            <a:extLst>
              <a:ext uri="{FF2B5EF4-FFF2-40B4-BE49-F238E27FC236}">
                <a16:creationId xmlns:a16="http://schemas.microsoft.com/office/drawing/2014/main" id="{BF520F65-2F1B-40EC-8F26-C43CE11C922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0A12922-51BA-4753-AB90-131497B8BFEB}"/>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917150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22AF-FA7F-4943-8726-66EB8F2C735B}"/>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81B23F3-3C54-4C3A-B62F-C35C9C9A69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D805E4A-62B9-4F8E-ACE4-ADBE3AFF1400}"/>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24BCD44-9046-498D-A47A-020D4BDAF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6D3C7EFC-0EF9-4DB9-87EB-47622CF4A12A}"/>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1255FFA-0DE4-4560-A393-B261CF7B7CB6}"/>
              </a:ext>
            </a:extLst>
          </p:cNvPr>
          <p:cNvSpPr>
            <a:spLocks noGrp="1"/>
          </p:cNvSpPr>
          <p:nvPr>
            <p:ph type="dt" sz="half" idx="10"/>
          </p:nvPr>
        </p:nvSpPr>
        <p:spPr/>
        <p:txBody>
          <a:bodyPr/>
          <a:lstStyle/>
          <a:p>
            <a:endParaRPr lang="zh-CN" altLang="en-US"/>
          </a:p>
        </p:txBody>
      </p:sp>
      <p:sp>
        <p:nvSpPr>
          <p:cNvPr id="8" name="Footer Placeholder 7">
            <a:extLst>
              <a:ext uri="{FF2B5EF4-FFF2-40B4-BE49-F238E27FC236}">
                <a16:creationId xmlns:a16="http://schemas.microsoft.com/office/drawing/2014/main" id="{F2FFB4A7-A6CD-4E8C-9F73-0C08CA2EF93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5D83C27-211F-40D0-8E0E-C702F6557840}"/>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656706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67A8-61B6-4700-A4B2-3C6E4F47CD0B}"/>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D5295F15-9532-4D77-8AD6-66E2BF82CE7E}"/>
              </a:ext>
            </a:extLst>
          </p:cNvPr>
          <p:cNvSpPr>
            <a:spLocks noGrp="1"/>
          </p:cNvSpPr>
          <p:nvPr>
            <p:ph type="dt" sz="half" idx="10"/>
          </p:nvPr>
        </p:nvSpPr>
        <p:spPr/>
        <p:txBody>
          <a:bodyPr/>
          <a:lstStyle/>
          <a:p>
            <a:endParaRPr lang="zh-CN" altLang="en-US"/>
          </a:p>
        </p:txBody>
      </p:sp>
      <p:sp>
        <p:nvSpPr>
          <p:cNvPr id="4" name="Footer Placeholder 3">
            <a:extLst>
              <a:ext uri="{FF2B5EF4-FFF2-40B4-BE49-F238E27FC236}">
                <a16:creationId xmlns:a16="http://schemas.microsoft.com/office/drawing/2014/main" id="{D5B2B511-37F0-4794-BDD3-1ECF8600BAF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DEAE3D3-C05F-4E87-8193-F57CF9F5769B}"/>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1048232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B5DCA7-5044-4180-AED6-84C07712D30F}"/>
              </a:ext>
            </a:extLst>
          </p:cNvPr>
          <p:cNvSpPr>
            <a:spLocks noGrp="1"/>
          </p:cNvSpPr>
          <p:nvPr>
            <p:ph type="dt" sz="half" idx="10"/>
          </p:nvPr>
        </p:nvSpPr>
        <p:spPr/>
        <p:txBody>
          <a:bodyPr/>
          <a:lstStyle/>
          <a:p>
            <a:endParaRPr lang="zh-CN" altLang="en-US"/>
          </a:p>
        </p:txBody>
      </p:sp>
      <p:sp>
        <p:nvSpPr>
          <p:cNvPr id="3" name="Footer Placeholder 2">
            <a:extLst>
              <a:ext uri="{FF2B5EF4-FFF2-40B4-BE49-F238E27FC236}">
                <a16:creationId xmlns:a16="http://schemas.microsoft.com/office/drawing/2014/main" id="{A9B5B5FE-32DC-4D27-97B9-05A1B73353E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1ADD049-2553-495E-B708-E097D1BCBF18}"/>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316122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C1E9-1405-43DF-B63E-189A1863E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281E9B-7C23-411F-A1E7-836EDB9ED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ED71C3-E436-4059-A154-A9E6B9F7D33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D83DDF-CE45-4BC0-97BE-831D64313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412F7-785C-4AEF-9D4A-562EE54B8941}"/>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2135944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3A65-3E94-4145-BDC0-007867A3738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8F3E304-2C32-4B6F-BB12-80ECAED99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136F6BE-E490-4A57-9120-36FA7FEAD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6164DC0-D7A0-44F6-AFBC-D0862B64BC3F}"/>
              </a:ext>
            </a:extLst>
          </p:cNvPr>
          <p:cNvSpPr>
            <a:spLocks noGrp="1"/>
          </p:cNvSpPr>
          <p:nvPr>
            <p:ph type="dt" sz="half" idx="10"/>
          </p:nvPr>
        </p:nvSpPr>
        <p:spPr/>
        <p:txBody>
          <a:bodyPr/>
          <a:lstStyle/>
          <a:p>
            <a:endParaRPr lang="zh-CN" altLang="en-US"/>
          </a:p>
        </p:txBody>
      </p:sp>
      <p:sp>
        <p:nvSpPr>
          <p:cNvPr id="6" name="Footer Placeholder 5">
            <a:extLst>
              <a:ext uri="{FF2B5EF4-FFF2-40B4-BE49-F238E27FC236}">
                <a16:creationId xmlns:a16="http://schemas.microsoft.com/office/drawing/2014/main" id="{EEB3CC47-54FB-4026-B92E-C0259E54C8C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A2B7A6B-EF8F-436D-8E9F-04BE646B3927}"/>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1239108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561D-7902-403D-B5A6-224C48F027F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D832B718-3AF3-4C31-89B9-4E3FA6025A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8633E4F-3EDB-4F4F-B036-5707F8526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788A33A-0AA0-461C-8CC1-2E46ADDC4428}"/>
              </a:ext>
            </a:extLst>
          </p:cNvPr>
          <p:cNvSpPr>
            <a:spLocks noGrp="1"/>
          </p:cNvSpPr>
          <p:nvPr>
            <p:ph type="dt" sz="half" idx="10"/>
          </p:nvPr>
        </p:nvSpPr>
        <p:spPr/>
        <p:txBody>
          <a:bodyPr/>
          <a:lstStyle/>
          <a:p>
            <a:endParaRPr lang="zh-CN" altLang="en-US"/>
          </a:p>
        </p:txBody>
      </p:sp>
      <p:sp>
        <p:nvSpPr>
          <p:cNvPr id="6" name="Footer Placeholder 5">
            <a:extLst>
              <a:ext uri="{FF2B5EF4-FFF2-40B4-BE49-F238E27FC236}">
                <a16:creationId xmlns:a16="http://schemas.microsoft.com/office/drawing/2014/main" id="{F5293D99-F763-48E1-9550-9619C5E9988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01BDA29-4030-4F56-B1A2-DABECFAA4E8E}"/>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2552462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DEE2-9C69-4F55-83F7-B741F8EFAEF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F9525AA-C91A-40B5-9CBA-9D2B86DAA3CF}"/>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D69595C-7CA0-4E48-BA50-ED3F63EBA03E}"/>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693AA8B6-756E-4B1E-BA6B-E1853DE2E1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00ECE17-BEA8-4825-8ED9-D4ED0244A089}"/>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410398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E4B37-650A-4B62-B5B4-47E6B13810D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B6F152D-4F3D-4CCE-AC6C-5BEC3885A719}"/>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E7C4168-25AD-474D-A411-22FA2001876A}"/>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F4C10EAD-300E-45C2-A108-65A11EBEA4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E085EB9-729E-4120-BEE6-1D736CC0D065}"/>
              </a:ext>
            </a:extLst>
          </p:cNvPr>
          <p:cNvSpPr>
            <a:spLocks noGrp="1"/>
          </p:cNvSpPr>
          <p:nvPr>
            <p:ph type="sldNum" sz="quarter" idx="12"/>
          </p:nvPr>
        </p:nvSpPr>
        <p:spPr/>
        <p:txBody>
          <a:body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215551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DDEE-D251-4114-8ECF-CCD7F3979B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609F46-1D94-4C07-AD07-EA52971B0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DE324F-FB5B-471E-9A9E-31D3144677A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582108-2416-4C5B-9DF7-19DADD026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BE87C-82FD-4F25-90C6-18C35CA81F19}"/>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2182566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CB8C-BE09-4688-AC1F-B1EFE6D06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D08559-A17A-4C23-A985-EAFC6F634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391271-0AD9-488E-B84E-6C15728F3F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227897-02B1-414C-86F6-E9DFD31B338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E6D3212-3403-4172-8DDD-1FE282D47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7F19F-C777-45AA-A0E3-DE4D4DC4042D}"/>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52581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917C-FD5B-42D3-910F-C28422A1F1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64379E-1CCF-4560-88ED-10B9EC14B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18BFA8-94D6-4D5B-A23E-0EB1F8AA8C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C1A738-8490-4074-83C1-7B8DF123C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47EC43-C91C-4006-9C7C-C6BFF0A117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48E1C8-A400-4909-B9E9-A3E99601A1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2D6894A-BBE5-42D6-91A9-90A1C81BAA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60E333-C147-4FBD-A1BA-1AEBC37CEE0E}"/>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150205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010D-5913-4D69-ADDF-6CC7C431D0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53121C-84CA-4A3D-A174-CD7F4EEE49C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E5FD9B-2C58-43D2-80F9-B5E7EE4B1A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C713AB-6BDC-4741-8CE1-404D4F3532C1}"/>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2073060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17AE32-E892-488A-ABEF-C5F2AFC47B7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D8E12A4-9F10-4376-84B6-7F872869E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83B2B3-73A8-42A6-8952-AD07C7AB5F96}"/>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108209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5A8C-1BAC-46D6-8A38-32B7431B4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712B5B-FC9D-42CA-B898-64F92BD0A7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2E327-7FDB-458A-BDFC-B7D6F056C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FF243-DCA9-4F7A-BD00-5A264537E70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4869415-8F08-4284-8C41-31F6D8F10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65377-04CF-47D6-936C-C695F46BEB60}"/>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112647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C155-A7C7-46D9-9577-FC3F91F51C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74F6F-C121-42B1-B8AC-6F6432C95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79AD3-250B-4A94-AB9B-BBB4F0212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DAC43-9290-4247-9D80-F26BB8B2E08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E11CF63-1E9A-4014-B957-6F267F987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D2B0D-79E0-403C-AD78-69F40C4CA35D}"/>
              </a:ext>
            </a:extLst>
          </p:cNvPr>
          <p:cNvSpPr>
            <a:spLocks noGrp="1"/>
          </p:cNvSpPr>
          <p:nvPr>
            <p:ph type="sldNum" sz="quarter" idx="12"/>
          </p:nvPr>
        </p:nvSpPr>
        <p:spPr/>
        <p:txBody>
          <a:bodyPr/>
          <a:lstStyle/>
          <a:p>
            <a:fld id="{2686027B-D38C-4B2E-A090-202E177FA9B0}" type="slidenum">
              <a:rPr lang="en-US" smtClean="0"/>
              <a:t>‹#›</a:t>
            </a:fld>
            <a:endParaRPr lang="en-US"/>
          </a:p>
        </p:txBody>
      </p:sp>
    </p:spTree>
    <p:extLst>
      <p:ext uri="{BB962C8B-B14F-4D97-AF65-F5344CB8AC3E}">
        <p14:creationId xmlns:p14="http://schemas.microsoft.com/office/powerpoint/2010/main" val="225881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EB3572-277F-4C4E-AC0D-9D31709FEF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7895FC-2A9B-454D-BCEC-79042BCBB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6CD96-8A22-441C-9BD4-8FD0D4820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45C305-A8D1-43E9-8C62-0D0BE9B210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FA3AA9-5189-42B6-8950-6AE54E6B0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6027B-D38C-4B2E-A090-202E177FA9B0}" type="slidenum">
              <a:rPr lang="en-US" smtClean="0"/>
              <a:t>‹#›</a:t>
            </a:fld>
            <a:endParaRPr lang="en-US"/>
          </a:p>
        </p:txBody>
      </p:sp>
    </p:spTree>
    <p:extLst>
      <p:ext uri="{BB962C8B-B14F-4D97-AF65-F5344CB8AC3E}">
        <p14:creationId xmlns:p14="http://schemas.microsoft.com/office/powerpoint/2010/main" val="1627849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46D3C-52C8-4E4A-BB2C-F792C54F0D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6FCF412-215B-4A21-96C2-7EEFDD8CB2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A7BC3A3-4555-4E27-953C-524CB8A687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a:extLst>
              <a:ext uri="{FF2B5EF4-FFF2-40B4-BE49-F238E27FC236}">
                <a16:creationId xmlns:a16="http://schemas.microsoft.com/office/drawing/2014/main" id="{A2C3D967-85E3-42FC-8241-5D7D07254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2BE1F1BD-6A29-4321-A9C7-9F4DE3A8D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A2ABA-CD36-4B87-B89F-AF849197EF02}" type="slidenum">
              <a:rPr lang="zh-CN" altLang="en-US" smtClean="0"/>
              <a:t>‹#›</a:t>
            </a:fld>
            <a:endParaRPr lang="zh-CN" altLang="en-US"/>
          </a:p>
        </p:txBody>
      </p:sp>
    </p:spTree>
    <p:extLst>
      <p:ext uri="{BB962C8B-B14F-4D97-AF65-F5344CB8AC3E}">
        <p14:creationId xmlns:p14="http://schemas.microsoft.com/office/powerpoint/2010/main" val="1515813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0.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DD7D-A260-496F-9E04-5CCD1BF1A92D}"/>
              </a:ext>
            </a:extLst>
          </p:cNvPr>
          <p:cNvSpPr>
            <a:spLocks noGrp="1"/>
          </p:cNvSpPr>
          <p:nvPr>
            <p:ph type="ctrTitle"/>
          </p:nvPr>
        </p:nvSpPr>
        <p:spPr>
          <a:xfrm>
            <a:off x="522512" y="1489757"/>
            <a:ext cx="11171344" cy="1753082"/>
          </a:xfrm>
        </p:spPr>
        <p:txBody>
          <a:bodyPr>
            <a:normAutofit fontScale="90000"/>
          </a:bodyPr>
          <a:lstStyle/>
          <a:p>
            <a:r>
              <a:rPr lang="en-US" altLang="zh-CN" dirty="0"/>
              <a:t>Lightweight Privacy-Preserving Collaborative Learning for IoT Objects</a:t>
            </a:r>
            <a:endParaRPr lang="zh-CN" altLang="en-US" dirty="0"/>
          </a:p>
        </p:txBody>
      </p:sp>
      <p:sp>
        <p:nvSpPr>
          <p:cNvPr id="3" name="Subtitle 2">
            <a:extLst>
              <a:ext uri="{FF2B5EF4-FFF2-40B4-BE49-F238E27FC236}">
                <a16:creationId xmlns:a16="http://schemas.microsoft.com/office/drawing/2014/main" id="{636B4A5E-9A57-4EEE-B845-6E4B1453B772}"/>
              </a:ext>
            </a:extLst>
          </p:cNvPr>
          <p:cNvSpPr>
            <a:spLocks noGrp="1"/>
          </p:cNvSpPr>
          <p:nvPr>
            <p:ph type="subTitle" idx="1"/>
          </p:nvPr>
        </p:nvSpPr>
        <p:spPr>
          <a:xfrm>
            <a:off x="1524000" y="4002724"/>
            <a:ext cx="9144000" cy="1655762"/>
          </a:xfrm>
        </p:spPr>
        <p:txBody>
          <a:bodyPr>
            <a:normAutofit lnSpcReduction="10000"/>
          </a:bodyPr>
          <a:lstStyle/>
          <a:p>
            <a:r>
              <a:rPr lang="en-US" altLang="zh-CN" dirty="0"/>
              <a:t>Linshan Jiang</a:t>
            </a:r>
            <a:r>
              <a:rPr lang="en-US" altLang="zh-CN" baseline="30000" dirty="0"/>
              <a:t>1</a:t>
            </a:r>
            <a:r>
              <a:rPr lang="en-US" altLang="zh-CN" dirty="0"/>
              <a:t>    Rui Tan</a:t>
            </a:r>
            <a:r>
              <a:rPr lang="en-US" altLang="zh-CN" baseline="30000" dirty="0"/>
              <a:t>1</a:t>
            </a:r>
            <a:r>
              <a:rPr lang="en-US" altLang="zh-CN" dirty="0"/>
              <a:t>    Xin Lou</a:t>
            </a:r>
            <a:r>
              <a:rPr lang="en-US" altLang="zh-CN" baseline="30000" dirty="0"/>
              <a:t>2</a:t>
            </a:r>
            <a:r>
              <a:rPr lang="en-US" altLang="zh-CN" dirty="0"/>
              <a:t>    Guosheng Lin</a:t>
            </a:r>
            <a:r>
              <a:rPr lang="en-US" altLang="zh-CN" baseline="30000" dirty="0"/>
              <a:t>1</a:t>
            </a:r>
          </a:p>
          <a:p>
            <a:endParaRPr lang="en-US" altLang="zh-CN" dirty="0"/>
          </a:p>
          <a:p>
            <a:r>
              <a:rPr lang="en-US" altLang="zh-CN" baseline="30000" dirty="0"/>
              <a:t>1</a:t>
            </a:r>
            <a:r>
              <a:rPr lang="en-US" altLang="zh-CN" dirty="0"/>
              <a:t>Nanyang Technological University</a:t>
            </a:r>
          </a:p>
          <a:p>
            <a:r>
              <a:rPr lang="en-US" altLang="zh-CN" baseline="30000" dirty="0"/>
              <a:t>2</a:t>
            </a:r>
            <a:r>
              <a:rPr lang="en-US" altLang="zh-CN" dirty="0"/>
              <a:t>Illinois at Singapore</a:t>
            </a:r>
          </a:p>
          <a:p>
            <a:endParaRPr lang="zh-CN" altLang="en-US" dirty="0"/>
          </a:p>
        </p:txBody>
      </p:sp>
      <p:sp>
        <p:nvSpPr>
          <p:cNvPr id="4" name="Slide Number Placeholder 3">
            <a:extLst>
              <a:ext uri="{FF2B5EF4-FFF2-40B4-BE49-F238E27FC236}">
                <a16:creationId xmlns:a16="http://schemas.microsoft.com/office/drawing/2014/main" id="{6F7A5265-DB94-457B-B3AC-34AAA6114FEC}"/>
              </a:ext>
            </a:extLst>
          </p:cNvPr>
          <p:cNvSpPr>
            <a:spLocks noGrp="1"/>
          </p:cNvSpPr>
          <p:nvPr>
            <p:ph type="sldNum" sz="quarter" idx="12"/>
          </p:nvPr>
        </p:nvSpPr>
        <p:spPr/>
        <p:txBody>
          <a:bodyPr/>
          <a:lstStyle/>
          <a:p>
            <a:fld id="{B14A2ABA-CD36-4B87-B89F-AF849197EF02}" type="slidenum">
              <a:rPr lang="zh-CN" altLang="en-US" smtClean="0"/>
              <a:t>1</a:t>
            </a:fld>
            <a:endParaRPr lang="zh-CN" altLang="en-US"/>
          </a:p>
        </p:txBody>
      </p:sp>
    </p:spTree>
    <p:extLst>
      <p:ext uri="{BB962C8B-B14F-4D97-AF65-F5344CB8AC3E}">
        <p14:creationId xmlns:p14="http://schemas.microsoft.com/office/powerpoint/2010/main" val="369629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Approach</a:t>
            </a:r>
          </a:p>
        </p:txBody>
      </p:sp>
      <p:sp>
        <p:nvSpPr>
          <p:cNvPr id="3" name="Content Placeholder 2"/>
          <p:cNvSpPr>
            <a:spLocks noGrp="1"/>
          </p:cNvSpPr>
          <p:nvPr>
            <p:ph idx="1"/>
          </p:nvPr>
        </p:nvSpPr>
        <p:spPr>
          <a:xfrm>
            <a:off x="1981200" y="1143000"/>
            <a:ext cx="8821119" cy="5638800"/>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Participant</a:t>
            </a:r>
          </a:p>
          <a:p>
            <a:pPr lvl="1"/>
            <a:r>
              <a:rPr lang="en-US" dirty="0"/>
              <a:t>During system initialization, participant </a:t>
            </a:r>
            <a:r>
              <a:rPr lang="en-US" i="1" dirty="0"/>
              <a:t>i</a:t>
            </a:r>
            <a:r>
              <a:rPr lang="en-US" dirty="0"/>
              <a:t> </a:t>
            </a:r>
            <a:r>
              <a:rPr lang="en-US" b="1" dirty="0">
                <a:solidFill>
                  <a:srgbClr val="FF0000"/>
                </a:solidFill>
              </a:rPr>
              <a:t>independently</a:t>
            </a:r>
            <a:r>
              <a:rPr lang="en-US" dirty="0">
                <a:solidFill>
                  <a:srgbClr val="FF0000"/>
                </a:solidFill>
              </a:rPr>
              <a:t> </a:t>
            </a:r>
            <a:r>
              <a:rPr lang="en-US" dirty="0"/>
              <a:t>generates a random Gaussian matrix </a:t>
            </a:r>
            <a:r>
              <a:rPr lang="en-US" i="1" dirty="0" err="1"/>
              <a:t>R</a:t>
            </a:r>
            <a:r>
              <a:rPr lang="en-US" i="1" baseline="-25000" dirty="0" err="1"/>
              <a:t>i</a:t>
            </a:r>
            <a:endParaRPr lang="en-US" i="1" baseline="-25000" dirty="0"/>
          </a:p>
          <a:p>
            <a:pPr lvl="1"/>
            <a:r>
              <a:rPr lang="en-US" dirty="0"/>
              <a:t>Send the projected data </a:t>
            </a:r>
            <a:r>
              <a:rPr lang="en-US" i="1" dirty="0" err="1"/>
              <a:t>R</a:t>
            </a:r>
            <a:r>
              <a:rPr lang="en-US" i="1" baseline="-25000" dirty="0" err="1"/>
              <a:t>i</a:t>
            </a:r>
            <a:r>
              <a:rPr lang="en-US" i="1" dirty="0" err="1"/>
              <a:t>x</a:t>
            </a:r>
            <a:r>
              <a:rPr lang="en-US" dirty="0"/>
              <a:t> and the label to coordinator</a:t>
            </a:r>
          </a:p>
          <a:p>
            <a:pPr lvl="1"/>
            <a:r>
              <a:rPr lang="en-US" dirty="0"/>
              <a:t>Implementable on tiny processors and low complexity</a:t>
            </a:r>
          </a:p>
          <a:p>
            <a:r>
              <a:rPr lang="en-US" dirty="0"/>
              <a:t>Coordinator</a:t>
            </a:r>
          </a:p>
          <a:p>
            <a:pPr lvl="1"/>
            <a:r>
              <a:rPr lang="en-US" dirty="0"/>
              <a:t>Apply deep learning on projected data from all participants</a:t>
            </a:r>
          </a:p>
          <a:p>
            <a:endParaRPr lang="en-US" dirty="0">
              <a:solidFill>
                <a:schemeClr val="bg1">
                  <a:lumMod val="65000"/>
                </a:schemeClr>
              </a:solidFill>
            </a:endParaRPr>
          </a:p>
        </p:txBody>
      </p:sp>
      <p:sp>
        <p:nvSpPr>
          <p:cNvPr id="7" name="矩形 4">
            <a:extLst>
              <a:ext uri="{FF2B5EF4-FFF2-40B4-BE49-F238E27FC236}">
                <a16:creationId xmlns:a16="http://schemas.microsoft.com/office/drawing/2014/main" id="{6BD7C81E-0BA5-4BA7-BDA5-08E55BA0D2CC}"/>
              </a:ext>
            </a:extLst>
          </p:cNvPr>
          <p:cNvSpPr/>
          <p:nvPr/>
        </p:nvSpPr>
        <p:spPr bwMode="auto">
          <a:xfrm>
            <a:off x="1981200" y="836168"/>
            <a:ext cx="537210" cy="6136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矩形 5">
            <a:extLst>
              <a:ext uri="{FF2B5EF4-FFF2-40B4-BE49-F238E27FC236}">
                <a16:creationId xmlns:a16="http://schemas.microsoft.com/office/drawing/2014/main" id="{9267C29E-6EAC-44C4-8981-356596B825FC}"/>
              </a:ext>
            </a:extLst>
          </p:cNvPr>
          <p:cNvSpPr/>
          <p:nvPr/>
        </p:nvSpPr>
        <p:spPr bwMode="auto">
          <a:xfrm>
            <a:off x="2518410" y="836168"/>
            <a:ext cx="537210" cy="613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12">
            <a:extLst>
              <a:ext uri="{FF2B5EF4-FFF2-40B4-BE49-F238E27FC236}">
                <a16:creationId xmlns:a16="http://schemas.microsoft.com/office/drawing/2014/main" id="{F4B60B26-1C6B-4D81-9478-A2D0FBC14D9A}"/>
              </a:ext>
            </a:extLst>
          </p:cNvPr>
          <p:cNvSpPr/>
          <p:nvPr/>
        </p:nvSpPr>
        <p:spPr bwMode="auto">
          <a:xfrm>
            <a:off x="1981200" y="1449832"/>
            <a:ext cx="537210" cy="6136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矩形 13">
            <a:extLst>
              <a:ext uri="{FF2B5EF4-FFF2-40B4-BE49-F238E27FC236}">
                <a16:creationId xmlns:a16="http://schemas.microsoft.com/office/drawing/2014/main" id="{7AC43FDB-9EB4-4DE3-A8B8-65DCDD85CF5A}"/>
              </a:ext>
            </a:extLst>
          </p:cNvPr>
          <p:cNvSpPr/>
          <p:nvPr/>
        </p:nvSpPr>
        <p:spPr bwMode="auto">
          <a:xfrm>
            <a:off x="2518410" y="1449832"/>
            <a:ext cx="537210" cy="613664"/>
          </a:xfrm>
          <a:prstGeom prst="rect">
            <a:avLst/>
          </a:prstGeom>
          <a:solidFill>
            <a:srgbClr val="3D22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4">
            <a:extLst>
              <a:ext uri="{FF2B5EF4-FFF2-40B4-BE49-F238E27FC236}">
                <a16:creationId xmlns:a16="http://schemas.microsoft.com/office/drawing/2014/main" id="{1117D116-E912-4F8F-B50B-56E30F859A91}"/>
              </a:ext>
            </a:extLst>
          </p:cNvPr>
          <p:cNvSpPr/>
          <p:nvPr/>
        </p:nvSpPr>
        <p:spPr bwMode="auto">
          <a:xfrm>
            <a:off x="1967049" y="2404148"/>
            <a:ext cx="537210" cy="613664"/>
          </a:xfrm>
          <a:prstGeom prst="rect">
            <a:avLst/>
          </a:prstGeom>
          <a:solidFill>
            <a:srgbClr val="D664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矩形 5">
            <a:extLst>
              <a:ext uri="{FF2B5EF4-FFF2-40B4-BE49-F238E27FC236}">
                <a16:creationId xmlns:a16="http://schemas.microsoft.com/office/drawing/2014/main" id="{4E233779-D321-4E5E-B960-4D36DE76D725}"/>
              </a:ext>
            </a:extLst>
          </p:cNvPr>
          <p:cNvSpPr/>
          <p:nvPr/>
        </p:nvSpPr>
        <p:spPr bwMode="auto">
          <a:xfrm>
            <a:off x="2504259" y="2404148"/>
            <a:ext cx="537210" cy="613664"/>
          </a:xfrm>
          <a:prstGeom prst="rect">
            <a:avLst/>
          </a:prstGeom>
          <a:solidFill>
            <a:srgbClr val="CBE8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a:extLst>
              <a:ext uri="{FF2B5EF4-FFF2-40B4-BE49-F238E27FC236}">
                <a16:creationId xmlns:a16="http://schemas.microsoft.com/office/drawing/2014/main" id="{23E2C06E-C88D-4616-8B76-890CD4E8DF2E}"/>
              </a:ext>
            </a:extLst>
          </p:cNvPr>
          <p:cNvSpPr/>
          <p:nvPr/>
        </p:nvSpPr>
        <p:spPr bwMode="auto">
          <a:xfrm>
            <a:off x="1967049" y="3017812"/>
            <a:ext cx="537210" cy="613664"/>
          </a:xfrm>
          <a:prstGeom prst="rect">
            <a:avLst/>
          </a:prstGeom>
          <a:solidFill>
            <a:srgbClr val="279A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a:extLst>
              <a:ext uri="{FF2B5EF4-FFF2-40B4-BE49-F238E27FC236}">
                <a16:creationId xmlns:a16="http://schemas.microsoft.com/office/drawing/2014/main" id="{F05757A4-E371-4EDA-B594-776F614506E7}"/>
              </a:ext>
            </a:extLst>
          </p:cNvPr>
          <p:cNvSpPr/>
          <p:nvPr/>
        </p:nvSpPr>
        <p:spPr bwMode="auto">
          <a:xfrm>
            <a:off x="2504259" y="3003733"/>
            <a:ext cx="537210" cy="6136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 name="矩形 4">
            <a:extLst>
              <a:ext uri="{FF2B5EF4-FFF2-40B4-BE49-F238E27FC236}">
                <a16:creationId xmlns:a16="http://schemas.microsoft.com/office/drawing/2014/main" id="{667A7327-6F89-4147-AFAC-DD1E9B30CB6F}"/>
              </a:ext>
            </a:extLst>
          </p:cNvPr>
          <p:cNvSpPr/>
          <p:nvPr/>
        </p:nvSpPr>
        <p:spPr bwMode="auto">
          <a:xfrm>
            <a:off x="4208417" y="836168"/>
            <a:ext cx="537210" cy="613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 name="矩形 12">
            <a:extLst>
              <a:ext uri="{FF2B5EF4-FFF2-40B4-BE49-F238E27FC236}">
                <a16:creationId xmlns:a16="http://schemas.microsoft.com/office/drawing/2014/main" id="{A23C9D60-AD5D-449B-A230-9146ACC04751}"/>
              </a:ext>
            </a:extLst>
          </p:cNvPr>
          <p:cNvSpPr/>
          <p:nvPr/>
        </p:nvSpPr>
        <p:spPr bwMode="auto">
          <a:xfrm>
            <a:off x="4208417" y="1449832"/>
            <a:ext cx="537210" cy="613664"/>
          </a:xfrm>
          <a:prstGeom prst="rect">
            <a:avLst/>
          </a:prstGeom>
          <a:solidFill>
            <a:srgbClr val="279A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4">
            <a:extLst>
              <a:ext uri="{FF2B5EF4-FFF2-40B4-BE49-F238E27FC236}">
                <a16:creationId xmlns:a16="http://schemas.microsoft.com/office/drawing/2014/main" id="{988A3CD1-7D9F-461D-8401-DBA17C64168E}"/>
              </a:ext>
            </a:extLst>
          </p:cNvPr>
          <p:cNvSpPr/>
          <p:nvPr/>
        </p:nvSpPr>
        <p:spPr bwMode="auto">
          <a:xfrm>
            <a:off x="4213255" y="2345074"/>
            <a:ext cx="537210" cy="613664"/>
          </a:xfrm>
          <a:prstGeom prst="rect">
            <a:avLst/>
          </a:prstGeom>
          <a:solidFill>
            <a:srgbClr val="D664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矩形 12">
            <a:extLst>
              <a:ext uri="{FF2B5EF4-FFF2-40B4-BE49-F238E27FC236}">
                <a16:creationId xmlns:a16="http://schemas.microsoft.com/office/drawing/2014/main" id="{6B896BCF-56D0-449B-A4AE-23204EC7500F}"/>
              </a:ext>
            </a:extLst>
          </p:cNvPr>
          <p:cNvSpPr/>
          <p:nvPr/>
        </p:nvSpPr>
        <p:spPr bwMode="auto">
          <a:xfrm>
            <a:off x="4213255" y="2958738"/>
            <a:ext cx="537210" cy="6136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TextBox 66">
            <a:extLst>
              <a:ext uri="{FF2B5EF4-FFF2-40B4-BE49-F238E27FC236}">
                <a16:creationId xmlns:a16="http://schemas.microsoft.com/office/drawing/2014/main" id="{FAE94370-7A6A-4D50-A97D-F7945123F83A}"/>
              </a:ext>
            </a:extLst>
          </p:cNvPr>
          <p:cNvSpPr txBox="1">
            <a:spLocks noChangeArrowheads="1"/>
          </p:cNvSpPr>
          <p:nvPr/>
        </p:nvSpPr>
        <p:spPr bwMode="auto">
          <a:xfrm>
            <a:off x="3425054" y="941832"/>
            <a:ext cx="517525" cy="1016000"/>
          </a:xfrm>
          <a:prstGeom prst="rect">
            <a:avLst/>
          </a:prstGeom>
          <a:noFill/>
          <a:ln w="9525">
            <a:noFill/>
            <a:miter lim="800000"/>
            <a:headEnd/>
            <a:tailEnd/>
          </a:ln>
        </p:spPr>
        <p:txBody>
          <a:bodyPr wrap="none">
            <a:spAutoFit/>
          </a:bodyPr>
          <a:lstStyle/>
          <a:p>
            <a:r>
              <a:rPr lang="en-US" altLang="zh-CN" sz="6000" dirty="0">
                <a:latin typeface="Calibri" pitchFamily="34" charset="0"/>
              </a:rPr>
              <a:t>x</a:t>
            </a:r>
            <a:endParaRPr lang="zh-CN" altLang="en-US" sz="6000" dirty="0">
              <a:latin typeface="Calibri" pitchFamily="34" charset="0"/>
            </a:endParaRPr>
          </a:p>
        </p:txBody>
      </p:sp>
      <p:sp>
        <p:nvSpPr>
          <p:cNvPr id="22" name="TextBox 66">
            <a:extLst>
              <a:ext uri="{FF2B5EF4-FFF2-40B4-BE49-F238E27FC236}">
                <a16:creationId xmlns:a16="http://schemas.microsoft.com/office/drawing/2014/main" id="{0D483E4D-922B-4CCA-B217-BE168A5FFB57}"/>
              </a:ext>
            </a:extLst>
          </p:cNvPr>
          <p:cNvSpPr txBox="1">
            <a:spLocks noChangeArrowheads="1"/>
          </p:cNvSpPr>
          <p:nvPr/>
        </p:nvSpPr>
        <p:spPr bwMode="auto">
          <a:xfrm>
            <a:off x="3425054" y="2264664"/>
            <a:ext cx="517525" cy="1016000"/>
          </a:xfrm>
          <a:prstGeom prst="rect">
            <a:avLst/>
          </a:prstGeom>
          <a:noFill/>
          <a:ln w="9525">
            <a:noFill/>
            <a:miter lim="800000"/>
            <a:headEnd/>
            <a:tailEnd/>
          </a:ln>
        </p:spPr>
        <p:txBody>
          <a:bodyPr wrap="none">
            <a:spAutoFit/>
          </a:bodyPr>
          <a:lstStyle/>
          <a:p>
            <a:r>
              <a:rPr lang="en-US" altLang="zh-CN" sz="6000" dirty="0">
                <a:latin typeface="Calibri" pitchFamily="34" charset="0"/>
              </a:rPr>
              <a:t>x</a:t>
            </a:r>
            <a:endParaRPr lang="zh-CN" altLang="en-US" sz="6000" dirty="0">
              <a:latin typeface="Calibri" pitchFamily="34" charset="0"/>
            </a:endParaRPr>
          </a:p>
        </p:txBody>
      </p:sp>
      <p:sp>
        <p:nvSpPr>
          <p:cNvPr id="23" name="TextBox 65">
            <a:extLst>
              <a:ext uri="{FF2B5EF4-FFF2-40B4-BE49-F238E27FC236}">
                <a16:creationId xmlns:a16="http://schemas.microsoft.com/office/drawing/2014/main" id="{2DE77E77-F885-410F-B4CC-04317C540922}"/>
              </a:ext>
            </a:extLst>
          </p:cNvPr>
          <p:cNvSpPr txBox="1">
            <a:spLocks noChangeArrowheads="1"/>
          </p:cNvSpPr>
          <p:nvPr/>
        </p:nvSpPr>
        <p:spPr bwMode="auto">
          <a:xfrm>
            <a:off x="5219881" y="941832"/>
            <a:ext cx="568325" cy="1016000"/>
          </a:xfrm>
          <a:prstGeom prst="rect">
            <a:avLst/>
          </a:prstGeom>
          <a:noFill/>
          <a:ln w="9525">
            <a:noFill/>
            <a:miter lim="800000"/>
            <a:headEnd/>
            <a:tailEnd/>
          </a:ln>
        </p:spPr>
        <p:txBody>
          <a:bodyPr wrap="none">
            <a:spAutoFit/>
          </a:bodyPr>
          <a:lstStyle/>
          <a:p>
            <a:r>
              <a:rPr lang="en-US" altLang="zh-CN" sz="6000" dirty="0">
                <a:latin typeface="Calibri" pitchFamily="34" charset="0"/>
              </a:rPr>
              <a:t>=</a:t>
            </a:r>
            <a:endParaRPr lang="zh-CN" altLang="en-US" sz="6000" dirty="0">
              <a:latin typeface="Calibri" pitchFamily="34" charset="0"/>
            </a:endParaRPr>
          </a:p>
        </p:txBody>
      </p:sp>
      <p:sp>
        <p:nvSpPr>
          <p:cNvPr id="24" name="TextBox 65">
            <a:extLst>
              <a:ext uri="{FF2B5EF4-FFF2-40B4-BE49-F238E27FC236}">
                <a16:creationId xmlns:a16="http://schemas.microsoft.com/office/drawing/2014/main" id="{9CEC7296-E419-4664-928C-F297751167F6}"/>
              </a:ext>
            </a:extLst>
          </p:cNvPr>
          <p:cNvSpPr txBox="1">
            <a:spLocks noChangeArrowheads="1"/>
          </p:cNvSpPr>
          <p:nvPr/>
        </p:nvSpPr>
        <p:spPr bwMode="auto">
          <a:xfrm>
            <a:off x="5239756" y="2398486"/>
            <a:ext cx="568325" cy="1016000"/>
          </a:xfrm>
          <a:prstGeom prst="rect">
            <a:avLst/>
          </a:prstGeom>
          <a:noFill/>
          <a:ln w="9525">
            <a:noFill/>
            <a:miter lim="800000"/>
            <a:headEnd/>
            <a:tailEnd/>
          </a:ln>
        </p:spPr>
        <p:txBody>
          <a:bodyPr wrap="none">
            <a:spAutoFit/>
          </a:bodyPr>
          <a:lstStyle/>
          <a:p>
            <a:r>
              <a:rPr lang="en-US" altLang="zh-CN" sz="6000" dirty="0">
                <a:latin typeface="Calibri" pitchFamily="34" charset="0"/>
              </a:rPr>
              <a:t>=</a:t>
            </a:r>
            <a:endParaRPr lang="zh-CN" altLang="en-US" sz="6000" dirty="0">
              <a:latin typeface="Calibri" pitchFamily="34" charset="0"/>
            </a:endParaRPr>
          </a:p>
        </p:txBody>
      </p:sp>
      <p:sp>
        <p:nvSpPr>
          <p:cNvPr id="25" name="矩形 4">
            <a:extLst>
              <a:ext uri="{FF2B5EF4-FFF2-40B4-BE49-F238E27FC236}">
                <a16:creationId xmlns:a16="http://schemas.microsoft.com/office/drawing/2014/main" id="{2083A38D-9EF2-4D48-8C53-31EBDD33D450}"/>
              </a:ext>
            </a:extLst>
          </p:cNvPr>
          <p:cNvSpPr/>
          <p:nvPr/>
        </p:nvSpPr>
        <p:spPr bwMode="auto">
          <a:xfrm>
            <a:off x="6247991" y="850247"/>
            <a:ext cx="537210" cy="6136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7" name="矩形 12">
            <a:extLst>
              <a:ext uri="{FF2B5EF4-FFF2-40B4-BE49-F238E27FC236}">
                <a16:creationId xmlns:a16="http://schemas.microsoft.com/office/drawing/2014/main" id="{9D0DCD12-D4E6-4F5D-B159-39F8760B94A0}"/>
              </a:ext>
            </a:extLst>
          </p:cNvPr>
          <p:cNvSpPr/>
          <p:nvPr/>
        </p:nvSpPr>
        <p:spPr bwMode="auto">
          <a:xfrm>
            <a:off x="6247991" y="1463911"/>
            <a:ext cx="537210" cy="6136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9" name="矩形 4">
            <a:extLst>
              <a:ext uri="{FF2B5EF4-FFF2-40B4-BE49-F238E27FC236}">
                <a16:creationId xmlns:a16="http://schemas.microsoft.com/office/drawing/2014/main" id="{3E48AA1B-91C5-4F1D-BAD5-16A76426B254}"/>
              </a:ext>
            </a:extLst>
          </p:cNvPr>
          <p:cNvSpPr/>
          <p:nvPr/>
        </p:nvSpPr>
        <p:spPr bwMode="auto">
          <a:xfrm>
            <a:off x="6247991" y="2384407"/>
            <a:ext cx="537210" cy="6136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1" name="矩形 12">
            <a:extLst>
              <a:ext uri="{FF2B5EF4-FFF2-40B4-BE49-F238E27FC236}">
                <a16:creationId xmlns:a16="http://schemas.microsoft.com/office/drawing/2014/main" id="{334E261C-DFD3-4326-9489-713178082676}"/>
              </a:ext>
            </a:extLst>
          </p:cNvPr>
          <p:cNvSpPr/>
          <p:nvPr/>
        </p:nvSpPr>
        <p:spPr bwMode="auto">
          <a:xfrm>
            <a:off x="6247991" y="2998071"/>
            <a:ext cx="537210" cy="6136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Arrow: Left 32">
            <a:extLst>
              <a:ext uri="{FF2B5EF4-FFF2-40B4-BE49-F238E27FC236}">
                <a16:creationId xmlns:a16="http://schemas.microsoft.com/office/drawing/2014/main" id="{494B0F4B-B618-4466-AED4-1F3969B74320}"/>
              </a:ext>
            </a:extLst>
          </p:cNvPr>
          <p:cNvSpPr/>
          <p:nvPr/>
        </p:nvSpPr>
        <p:spPr>
          <a:xfrm rot="11802232">
            <a:off x="7502206" y="1262888"/>
            <a:ext cx="1863715" cy="61366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Arrow: Left 33">
            <a:extLst>
              <a:ext uri="{FF2B5EF4-FFF2-40B4-BE49-F238E27FC236}">
                <a16:creationId xmlns:a16="http://schemas.microsoft.com/office/drawing/2014/main" id="{0FF7B1BA-44C5-4069-BDFA-21C441815FB4}"/>
              </a:ext>
            </a:extLst>
          </p:cNvPr>
          <p:cNvSpPr/>
          <p:nvPr/>
        </p:nvSpPr>
        <p:spPr>
          <a:xfrm rot="9832626">
            <a:off x="7385117" y="2414074"/>
            <a:ext cx="1863715" cy="61366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2" descr="Image result for cloud computing">
            <a:extLst>
              <a:ext uri="{FF2B5EF4-FFF2-40B4-BE49-F238E27FC236}">
                <a16:creationId xmlns:a16="http://schemas.microsoft.com/office/drawing/2014/main" id="{8BE74340-F877-41EC-8A27-D3C424EB0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2314" y="1568652"/>
            <a:ext cx="1936403" cy="128391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01BB398-798D-45AF-BDDC-04958B852618}"/>
              </a:ext>
            </a:extLst>
          </p:cNvPr>
          <p:cNvSpPr txBox="1"/>
          <p:nvPr/>
        </p:nvSpPr>
        <p:spPr>
          <a:xfrm>
            <a:off x="2356563" y="3498469"/>
            <a:ext cx="309543" cy="461665"/>
          </a:xfrm>
          <a:prstGeom prst="rect">
            <a:avLst/>
          </a:prstGeom>
          <a:noFill/>
        </p:spPr>
        <p:txBody>
          <a:bodyPr wrap="square" rtlCol="0">
            <a:spAutoFit/>
          </a:bodyPr>
          <a:lstStyle/>
          <a:p>
            <a:r>
              <a:rPr lang="en-US" altLang="zh-CN" sz="2400" dirty="0"/>
              <a:t>R</a:t>
            </a:r>
            <a:endParaRPr lang="zh-CN" altLang="en-US" sz="2400" dirty="0"/>
          </a:p>
        </p:txBody>
      </p:sp>
      <p:sp>
        <p:nvSpPr>
          <p:cNvPr id="37" name="TextBox 36">
            <a:extLst>
              <a:ext uri="{FF2B5EF4-FFF2-40B4-BE49-F238E27FC236}">
                <a16:creationId xmlns:a16="http://schemas.microsoft.com/office/drawing/2014/main" id="{5E0F5B73-483C-49AF-8BE3-7C34821EA3CF}"/>
              </a:ext>
            </a:extLst>
          </p:cNvPr>
          <p:cNvSpPr txBox="1"/>
          <p:nvPr/>
        </p:nvSpPr>
        <p:spPr>
          <a:xfrm>
            <a:off x="4322250" y="3476573"/>
            <a:ext cx="309543" cy="461665"/>
          </a:xfrm>
          <a:prstGeom prst="rect">
            <a:avLst/>
          </a:prstGeom>
          <a:noFill/>
        </p:spPr>
        <p:txBody>
          <a:bodyPr wrap="square" rtlCol="0">
            <a:spAutoFit/>
          </a:bodyPr>
          <a:lstStyle/>
          <a:p>
            <a:r>
              <a:rPr lang="en-US" altLang="zh-CN" sz="2400" dirty="0"/>
              <a:t>x</a:t>
            </a:r>
            <a:endParaRPr lang="zh-CN" altLang="en-US" sz="2400" dirty="0"/>
          </a:p>
        </p:txBody>
      </p:sp>
      <p:sp>
        <p:nvSpPr>
          <p:cNvPr id="38" name="TextBox 37">
            <a:extLst>
              <a:ext uri="{FF2B5EF4-FFF2-40B4-BE49-F238E27FC236}">
                <a16:creationId xmlns:a16="http://schemas.microsoft.com/office/drawing/2014/main" id="{CF59A3E5-4879-4E8E-B24F-64E92FE3BD22}"/>
              </a:ext>
            </a:extLst>
          </p:cNvPr>
          <p:cNvSpPr txBox="1"/>
          <p:nvPr/>
        </p:nvSpPr>
        <p:spPr>
          <a:xfrm>
            <a:off x="6307588" y="3565368"/>
            <a:ext cx="1433616" cy="461665"/>
          </a:xfrm>
          <a:prstGeom prst="rect">
            <a:avLst/>
          </a:prstGeom>
          <a:noFill/>
        </p:spPr>
        <p:txBody>
          <a:bodyPr wrap="square" rtlCol="0">
            <a:spAutoFit/>
          </a:bodyPr>
          <a:lstStyle/>
          <a:p>
            <a:r>
              <a:rPr lang="en-US" altLang="zh-CN" sz="2400" dirty="0"/>
              <a:t>Rx</a:t>
            </a:r>
            <a:endParaRPr lang="zh-CN" altLang="en-US" sz="2400" dirty="0"/>
          </a:p>
        </p:txBody>
      </p:sp>
      <p:sp>
        <p:nvSpPr>
          <p:cNvPr id="39" name="Rectangle 38">
            <a:extLst>
              <a:ext uri="{FF2B5EF4-FFF2-40B4-BE49-F238E27FC236}">
                <a16:creationId xmlns:a16="http://schemas.microsoft.com/office/drawing/2014/main" id="{7873CFD8-46A0-43C4-9B15-0F714BBACE35}"/>
              </a:ext>
            </a:extLst>
          </p:cNvPr>
          <p:cNvSpPr/>
          <p:nvPr/>
        </p:nvSpPr>
        <p:spPr>
          <a:xfrm>
            <a:off x="9642417" y="2711675"/>
            <a:ext cx="1682961" cy="461665"/>
          </a:xfrm>
          <a:prstGeom prst="rect">
            <a:avLst/>
          </a:prstGeom>
        </p:spPr>
        <p:txBody>
          <a:bodyPr wrap="none">
            <a:spAutoFit/>
          </a:bodyPr>
          <a:lstStyle/>
          <a:p>
            <a:r>
              <a:rPr lang="en-US" altLang="zh-CN" sz="2400" dirty="0"/>
              <a:t>Coordinator</a:t>
            </a:r>
            <a:endParaRPr lang="zh-CN" altLang="en-US" dirty="0"/>
          </a:p>
        </p:txBody>
      </p:sp>
      <p:sp>
        <p:nvSpPr>
          <p:cNvPr id="4" name="Slide Number Placeholder 3">
            <a:extLst>
              <a:ext uri="{FF2B5EF4-FFF2-40B4-BE49-F238E27FC236}">
                <a16:creationId xmlns:a16="http://schemas.microsoft.com/office/drawing/2014/main" id="{BF384A36-D394-48C4-BA36-2EC02429345C}"/>
              </a:ext>
            </a:extLst>
          </p:cNvPr>
          <p:cNvSpPr>
            <a:spLocks noGrp="1"/>
          </p:cNvSpPr>
          <p:nvPr>
            <p:ph type="sldNum" sz="quarter" idx="12"/>
          </p:nvPr>
        </p:nvSpPr>
        <p:spPr/>
        <p:txBody>
          <a:bodyPr/>
          <a:lstStyle/>
          <a:p>
            <a:fld id="{2686027B-D38C-4B2E-A090-202E177FA9B0}" type="slidenum">
              <a:rPr lang="en-US" smtClean="0"/>
              <a:t>10</a:t>
            </a:fld>
            <a:endParaRPr lang="en-US"/>
          </a:p>
        </p:txBody>
      </p:sp>
    </p:spTree>
    <p:extLst>
      <p:ext uri="{BB962C8B-B14F-4D97-AF65-F5344CB8AC3E}">
        <p14:creationId xmlns:p14="http://schemas.microsoft.com/office/powerpoint/2010/main" val="288380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Gaussian Projection</a:t>
            </a:r>
          </a:p>
        </p:txBody>
      </p:sp>
      <p:sp>
        <p:nvSpPr>
          <p:cNvPr id="3" name="Content Placeholder 2"/>
          <p:cNvSpPr>
            <a:spLocks noGrp="1"/>
          </p:cNvSpPr>
          <p:nvPr>
            <p:ph idx="1"/>
          </p:nvPr>
        </p:nvSpPr>
        <p:spPr>
          <a:xfrm>
            <a:off x="838200" y="1627504"/>
            <a:ext cx="11003280" cy="4971415"/>
          </a:xfrm>
        </p:spPr>
        <p:txBody>
          <a:bodyPr/>
          <a:lstStyle/>
          <a:p>
            <a:r>
              <a:rPr lang="en-US" dirty="0"/>
              <a:t>Distance preservation</a:t>
            </a:r>
          </a:p>
          <a:p>
            <a:endParaRPr lang="en-US" dirty="0"/>
          </a:p>
          <a:p>
            <a:endParaRPr lang="en-US" dirty="0"/>
          </a:p>
          <a:p>
            <a:pPr lvl="1"/>
            <a:r>
              <a:rPr lang="en-US" dirty="0"/>
              <a:t>Implementation of Johnson-</a:t>
            </a:r>
            <a:r>
              <a:rPr lang="en-US" dirty="0" err="1"/>
              <a:t>Lindenstrauss</a:t>
            </a:r>
            <a:r>
              <a:rPr lang="en-US" dirty="0"/>
              <a:t> lemma</a:t>
            </a:r>
          </a:p>
          <a:p>
            <a:pPr lvl="1"/>
            <a:r>
              <a:rPr lang="en-US" dirty="0"/>
              <a:t>Learnable in feature extraction</a:t>
            </a:r>
          </a:p>
          <a:p>
            <a:endParaRPr lang="en-US" dirty="0"/>
          </a:p>
          <a:p>
            <a:r>
              <a:rPr lang="en-US" dirty="0"/>
              <a:t>If </a:t>
            </a:r>
            <a:r>
              <a:rPr lang="en-US" i="1" dirty="0"/>
              <a:t>R</a:t>
            </a:r>
            <a:r>
              <a:rPr lang="en-US" dirty="0"/>
              <a:t> is unknown, it is computationally difficult (practically impossible) to reconstruct a meaningful </a:t>
            </a:r>
            <a:r>
              <a:rPr lang="en-US" i="1" dirty="0"/>
              <a:t>x</a:t>
            </a:r>
            <a:r>
              <a:rPr lang="en-US" dirty="0"/>
              <a:t> from </a:t>
            </a:r>
            <a:r>
              <a:rPr lang="en-US" i="1" dirty="0"/>
              <a:t>y</a:t>
            </a:r>
          </a:p>
          <a:p>
            <a:pPr lvl="1"/>
            <a:r>
              <a:rPr lang="en-US" i="1" dirty="0"/>
              <a:t>R</a:t>
            </a:r>
            <a:r>
              <a:rPr lang="en-US" dirty="0"/>
              <a:t> unknown to coordinator, ensures privacy</a:t>
            </a:r>
          </a:p>
          <a:p>
            <a:pPr lvl="1"/>
            <a:r>
              <a:rPr lang="en-US" dirty="0"/>
              <a:t>Different </a:t>
            </a:r>
            <a:r>
              <a:rPr lang="en-US" i="1" dirty="0"/>
              <a:t>R</a:t>
            </a:r>
            <a:r>
              <a:rPr lang="en-US" dirty="0"/>
              <a:t>s for participants preclude collusion between participant and coordinator</a:t>
            </a:r>
          </a:p>
          <a:p>
            <a:endParaRPr lang="en-US" i="1" dirty="0"/>
          </a:p>
        </p:txBody>
      </p:sp>
      <p:graphicFrame>
        <p:nvGraphicFramePr>
          <p:cNvPr id="4" name="Object 3"/>
          <p:cNvGraphicFramePr>
            <a:graphicFrameLocks noChangeAspect="1"/>
          </p:cNvGraphicFramePr>
          <p:nvPr>
            <p:extLst>
              <p:ext uri="{D42A27DB-BD31-4B8C-83A1-F6EECF244321}">
                <p14:modId xmlns:p14="http://schemas.microsoft.com/office/powerpoint/2010/main" val="2571439436"/>
              </p:ext>
            </p:extLst>
          </p:nvPr>
        </p:nvGraphicFramePr>
        <p:xfrm>
          <a:off x="1570886" y="2118360"/>
          <a:ext cx="1295400" cy="914400"/>
        </p:xfrm>
        <a:graphic>
          <a:graphicData uri="http://schemas.openxmlformats.org/presentationml/2006/ole">
            <mc:AlternateContent xmlns:mc="http://schemas.openxmlformats.org/markup-compatibility/2006">
              <mc:Choice xmlns:v="urn:schemas-microsoft-com:vml" Requires="v">
                <p:oleObj spid="_x0000_s1632" name="Microsoft Equation 3.0" r:id="rId4" imgW="647640" imgH="457200" progId="Equation.3">
                  <p:embed/>
                </p:oleObj>
              </mc:Choice>
              <mc:Fallback>
                <p:oleObj name="Microsoft Equation 3.0" r:id="rId4" imgW="647640" imgH="457200" progId="Equation.3">
                  <p:embed/>
                  <p:pic>
                    <p:nvPicPr>
                      <p:cNvPr id="4" name="Object 3"/>
                      <p:cNvPicPr/>
                      <p:nvPr/>
                    </p:nvPicPr>
                    <p:blipFill>
                      <a:blip r:embed="rId5"/>
                      <a:stretch>
                        <a:fillRect/>
                      </a:stretch>
                    </p:blipFill>
                    <p:spPr>
                      <a:xfrm>
                        <a:off x="1570886" y="2118360"/>
                        <a:ext cx="12954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86140350"/>
              </p:ext>
            </p:extLst>
          </p:nvPr>
        </p:nvGraphicFramePr>
        <p:xfrm>
          <a:off x="4161687" y="2042160"/>
          <a:ext cx="3194685" cy="990600"/>
        </p:xfrm>
        <a:graphic>
          <a:graphicData uri="http://schemas.openxmlformats.org/presentationml/2006/ole">
            <mc:AlternateContent xmlns:mc="http://schemas.openxmlformats.org/markup-compatibility/2006">
              <mc:Choice xmlns:v="urn:schemas-microsoft-com:vml" Requires="v">
                <p:oleObj spid="_x0000_s1633" name="Microsoft Equation 3.0" r:id="rId6" imgW="1638000" imgH="507960" progId="Equation.3">
                  <p:embed/>
                </p:oleObj>
              </mc:Choice>
              <mc:Fallback>
                <p:oleObj name="Microsoft Equation 3.0" r:id="rId6" imgW="1638000" imgH="507960" progId="Equation.3">
                  <p:embed/>
                  <p:pic>
                    <p:nvPicPr>
                      <p:cNvPr id="5" name="Object 4"/>
                      <p:cNvPicPr/>
                      <p:nvPr/>
                    </p:nvPicPr>
                    <p:blipFill>
                      <a:blip r:embed="rId7"/>
                      <a:stretch>
                        <a:fillRect/>
                      </a:stretch>
                    </p:blipFill>
                    <p:spPr>
                      <a:xfrm>
                        <a:off x="4161687" y="2042160"/>
                        <a:ext cx="3194685" cy="9906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8D6E0BC-6A4B-D146-A2CA-B8E4B1807D11}"/>
              </a:ext>
            </a:extLst>
          </p:cNvPr>
          <p:cNvPicPr>
            <a:picLocks noChangeAspect="1"/>
          </p:cNvPicPr>
          <p:nvPr/>
        </p:nvPicPr>
        <p:blipFill>
          <a:blip r:embed="rId8"/>
          <a:stretch>
            <a:fillRect/>
          </a:stretch>
        </p:blipFill>
        <p:spPr>
          <a:xfrm>
            <a:off x="8063938" y="1672150"/>
            <a:ext cx="1866900" cy="1952625"/>
          </a:xfrm>
          <a:prstGeom prst="rect">
            <a:avLst/>
          </a:prstGeom>
        </p:spPr>
      </p:pic>
      <p:pic>
        <p:nvPicPr>
          <p:cNvPr id="7" name="Picture 6">
            <a:extLst>
              <a:ext uri="{FF2B5EF4-FFF2-40B4-BE49-F238E27FC236}">
                <a16:creationId xmlns:a16="http://schemas.microsoft.com/office/drawing/2014/main" id="{6A85CAC7-9133-7845-9930-F674A7FB64B0}"/>
              </a:ext>
            </a:extLst>
          </p:cNvPr>
          <p:cNvPicPr>
            <a:picLocks noChangeAspect="1"/>
          </p:cNvPicPr>
          <p:nvPr/>
        </p:nvPicPr>
        <p:blipFill>
          <a:blip r:embed="rId9"/>
          <a:stretch>
            <a:fillRect/>
          </a:stretch>
        </p:blipFill>
        <p:spPr>
          <a:xfrm>
            <a:off x="10064689" y="1672150"/>
            <a:ext cx="1800225" cy="1895475"/>
          </a:xfrm>
          <a:prstGeom prst="rect">
            <a:avLst/>
          </a:prstGeom>
        </p:spPr>
      </p:pic>
      <p:sp>
        <p:nvSpPr>
          <p:cNvPr id="8" name="TextBox 7">
            <a:extLst>
              <a:ext uri="{FF2B5EF4-FFF2-40B4-BE49-F238E27FC236}">
                <a16:creationId xmlns:a16="http://schemas.microsoft.com/office/drawing/2014/main" id="{041B7AD4-D680-354F-901A-32481209BB8E}"/>
              </a:ext>
            </a:extLst>
          </p:cNvPr>
          <p:cNvSpPr txBox="1"/>
          <p:nvPr/>
        </p:nvSpPr>
        <p:spPr>
          <a:xfrm>
            <a:off x="8304794" y="3590805"/>
            <a:ext cx="1385187" cy="369332"/>
          </a:xfrm>
          <a:prstGeom prst="rect">
            <a:avLst/>
          </a:prstGeom>
          <a:noFill/>
        </p:spPr>
        <p:txBody>
          <a:bodyPr wrap="none" rtlCol="0">
            <a:spAutoFit/>
          </a:bodyPr>
          <a:lstStyle/>
          <a:p>
            <a:r>
              <a:rPr lang="en-US" dirty="0"/>
              <a:t>Original data</a:t>
            </a:r>
          </a:p>
        </p:txBody>
      </p:sp>
      <p:sp>
        <p:nvSpPr>
          <p:cNvPr id="9" name="TextBox 8">
            <a:extLst>
              <a:ext uri="{FF2B5EF4-FFF2-40B4-BE49-F238E27FC236}">
                <a16:creationId xmlns:a16="http://schemas.microsoft.com/office/drawing/2014/main" id="{29047219-7523-4E43-A46B-433B4E8C8284}"/>
              </a:ext>
            </a:extLst>
          </p:cNvPr>
          <p:cNvSpPr txBox="1"/>
          <p:nvPr/>
        </p:nvSpPr>
        <p:spPr>
          <a:xfrm>
            <a:off x="10190358" y="3594348"/>
            <a:ext cx="1548886" cy="369332"/>
          </a:xfrm>
          <a:prstGeom prst="rect">
            <a:avLst/>
          </a:prstGeom>
          <a:noFill/>
        </p:spPr>
        <p:txBody>
          <a:bodyPr wrap="none" rtlCol="0">
            <a:spAutoFit/>
          </a:bodyPr>
          <a:lstStyle/>
          <a:p>
            <a:r>
              <a:rPr lang="en-US" dirty="0"/>
              <a:t>Projected data</a:t>
            </a:r>
          </a:p>
        </p:txBody>
      </p:sp>
      <p:sp>
        <p:nvSpPr>
          <p:cNvPr id="10" name="Slide Number Placeholder 9">
            <a:extLst>
              <a:ext uri="{FF2B5EF4-FFF2-40B4-BE49-F238E27FC236}">
                <a16:creationId xmlns:a16="http://schemas.microsoft.com/office/drawing/2014/main" id="{A3BD60D4-59A8-4FEC-A754-48807261F16B}"/>
              </a:ext>
            </a:extLst>
          </p:cNvPr>
          <p:cNvSpPr>
            <a:spLocks noGrp="1"/>
          </p:cNvSpPr>
          <p:nvPr>
            <p:ph type="sldNum" sz="quarter" idx="12"/>
          </p:nvPr>
        </p:nvSpPr>
        <p:spPr/>
        <p:txBody>
          <a:bodyPr/>
          <a:lstStyle/>
          <a:p>
            <a:fld id="{2686027B-D38C-4B2E-A090-202E177FA9B0}" type="slidenum">
              <a:rPr lang="en-US" smtClean="0"/>
              <a:t>11</a:t>
            </a:fld>
            <a:endParaRPr lang="en-US"/>
          </a:p>
        </p:txBody>
      </p:sp>
    </p:spTree>
    <p:extLst>
      <p:ext uri="{BB962C8B-B14F-4D97-AF65-F5344CB8AC3E}">
        <p14:creationId xmlns:p14="http://schemas.microsoft.com/office/powerpoint/2010/main" val="13026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SenSys’12 Paper*</a:t>
            </a:r>
          </a:p>
        </p:txBody>
      </p:sp>
      <p:sp>
        <p:nvSpPr>
          <p:cNvPr id="3" name="Content Placeholder 2"/>
          <p:cNvSpPr>
            <a:spLocks noGrp="1"/>
          </p:cNvSpPr>
          <p:nvPr>
            <p:ph idx="1"/>
          </p:nvPr>
        </p:nvSpPr>
        <p:spPr>
          <a:xfrm>
            <a:off x="838200" y="1673225"/>
            <a:ext cx="10515600" cy="4351338"/>
          </a:xfrm>
        </p:spPr>
        <p:txBody>
          <a:bodyPr/>
          <a:lstStyle/>
          <a:p>
            <a:r>
              <a:rPr lang="en-US" dirty="0"/>
              <a:t>Different </a:t>
            </a:r>
            <a:r>
              <a:rPr lang="en-US" i="1" dirty="0" err="1"/>
              <a:t>R</a:t>
            </a:r>
            <a:r>
              <a:rPr lang="en-US" dirty="0" err="1"/>
              <a:t>s</a:t>
            </a:r>
            <a:r>
              <a:rPr lang="en-US" dirty="0"/>
              <a:t> to preclude collusion</a:t>
            </a:r>
          </a:p>
          <a:p>
            <a:pPr lvl="1"/>
            <a:r>
              <a:rPr lang="en-US" dirty="0"/>
              <a:t>Distance is not preserved</a:t>
            </a:r>
          </a:p>
          <a:p>
            <a:pPr lvl="1"/>
            <a:endParaRPr lang="en-US" dirty="0"/>
          </a:p>
          <a:p>
            <a:pPr lvl="1"/>
            <a:endParaRPr lang="en-US" dirty="0"/>
          </a:p>
          <a:p>
            <a:pPr lvl="1"/>
            <a:r>
              <a:rPr lang="en-US" dirty="0"/>
              <a:t>Coordinator asks participants to project public data vectors to learn a pair-wise regress function</a:t>
            </a:r>
          </a:p>
          <a:p>
            <a:pPr lvl="1"/>
            <a:endParaRPr lang="en-US" dirty="0"/>
          </a:p>
          <a:p>
            <a:pPr lvl="1"/>
            <a:endParaRPr lang="en-US" dirty="0"/>
          </a:p>
          <a:p>
            <a:pPr lvl="1"/>
            <a:endParaRPr lang="en-US" dirty="0">
              <a:solidFill>
                <a:srgbClr val="FF0000"/>
              </a:solidFill>
            </a:endParaRPr>
          </a:p>
          <a:p>
            <a:pPr lvl="1"/>
            <a:r>
              <a:rPr lang="en-US" dirty="0">
                <a:solidFill>
                  <a:srgbClr val="FF0000"/>
                </a:solidFill>
              </a:rPr>
              <a:t>Known plaintext attack: well crafted public data vectors will reveal the projection matrix!</a:t>
            </a:r>
          </a:p>
        </p:txBody>
      </p:sp>
      <p:graphicFrame>
        <p:nvGraphicFramePr>
          <p:cNvPr id="4" name="Object 3"/>
          <p:cNvGraphicFramePr>
            <a:graphicFrameLocks noChangeAspect="1"/>
          </p:cNvGraphicFramePr>
          <p:nvPr>
            <p:extLst>
              <p:ext uri="{D42A27DB-BD31-4B8C-83A1-F6EECF244321}">
                <p14:modId xmlns:p14="http://schemas.microsoft.com/office/powerpoint/2010/main" val="2544345085"/>
              </p:ext>
            </p:extLst>
          </p:nvPr>
        </p:nvGraphicFramePr>
        <p:xfrm>
          <a:off x="4199979" y="2622722"/>
          <a:ext cx="3324225" cy="527050"/>
        </p:xfrm>
        <a:graphic>
          <a:graphicData uri="http://schemas.openxmlformats.org/presentationml/2006/ole">
            <mc:AlternateContent xmlns:mc="http://schemas.openxmlformats.org/markup-compatibility/2006">
              <mc:Choice xmlns:v="urn:schemas-microsoft-com:vml" Requires="v">
                <p:oleObj spid="_x0000_s2662" name="Microsoft Equation 3.0" r:id="rId4" imgW="1523880" imgH="241200" progId="Equation.3">
                  <p:embed/>
                </p:oleObj>
              </mc:Choice>
              <mc:Fallback>
                <p:oleObj name="Microsoft Equation 3.0" r:id="rId4" imgW="1523880" imgH="241200" progId="Equation.3">
                  <p:embed/>
                  <p:pic>
                    <p:nvPicPr>
                      <p:cNvPr id="4" name="Object 3"/>
                      <p:cNvPicPr/>
                      <p:nvPr/>
                    </p:nvPicPr>
                    <p:blipFill>
                      <a:blip r:embed="rId5"/>
                      <a:stretch>
                        <a:fillRect/>
                      </a:stretch>
                    </p:blipFill>
                    <p:spPr>
                      <a:xfrm>
                        <a:off x="4199979" y="2622722"/>
                        <a:ext cx="3324225" cy="527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84873362"/>
              </p:ext>
            </p:extLst>
          </p:nvPr>
        </p:nvGraphicFramePr>
        <p:xfrm>
          <a:off x="4071392" y="4216893"/>
          <a:ext cx="3581400" cy="553224"/>
        </p:xfrm>
        <a:graphic>
          <a:graphicData uri="http://schemas.openxmlformats.org/presentationml/2006/ole">
            <mc:AlternateContent xmlns:mc="http://schemas.openxmlformats.org/markup-compatibility/2006">
              <mc:Choice xmlns:v="urn:schemas-microsoft-com:vml" Requires="v">
                <p:oleObj spid="_x0000_s2663" name="Microsoft Equation 3.0" r:id="rId6" imgW="1562040" imgH="241200" progId="Equation.3">
                  <p:embed/>
                </p:oleObj>
              </mc:Choice>
              <mc:Fallback>
                <p:oleObj name="Microsoft Equation 3.0" r:id="rId6" imgW="1562040" imgH="241200" progId="Equation.3">
                  <p:embed/>
                  <p:pic>
                    <p:nvPicPr>
                      <p:cNvPr id="5" name="Object 4"/>
                      <p:cNvPicPr/>
                      <p:nvPr/>
                    </p:nvPicPr>
                    <p:blipFill>
                      <a:blip r:embed="rId7"/>
                      <a:stretch>
                        <a:fillRect/>
                      </a:stretch>
                    </p:blipFill>
                    <p:spPr>
                      <a:xfrm>
                        <a:off x="4071392" y="4216893"/>
                        <a:ext cx="3581400" cy="55322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973BCB3-5330-4997-9E01-AAD7F1E1A4B0}"/>
              </a:ext>
            </a:extLst>
          </p:cNvPr>
          <p:cNvSpPr txBox="1"/>
          <p:nvPr/>
        </p:nvSpPr>
        <p:spPr>
          <a:xfrm>
            <a:off x="1541418" y="6024563"/>
            <a:ext cx="7145382" cy="307777"/>
          </a:xfrm>
          <a:prstGeom prst="rect">
            <a:avLst/>
          </a:prstGeom>
          <a:noFill/>
        </p:spPr>
        <p:txBody>
          <a:bodyPr wrap="square" rtlCol="0">
            <a:spAutoFit/>
          </a:bodyPr>
          <a:lstStyle/>
          <a:p>
            <a:r>
              <a:rPr lang="zh-CN" altLang="en-US" sz="1400" dirty="0"/>
              <a:t>*</a:t>
            </a:r>
            <a:r>
              <a:rPr lang="en-US" altLang="zh-CN" sz="1400" dirty="0"/>
              <a:t>Cloud-enabled privacy-preserving collaborative learning for mobile sensing, </a:t>
            </a:r>
            <a:r>
              <a:rPr lang="en-US" altLang="zh-CN" sz="1400" dirty="0" err="1"/>
              <a:t>sensys</a:t>
            </a:r>
            <a:r>
              <a:rPr lang="zh-CN" altLang="en-US" sz="1400" dirty="0"/>
              <a:t> </a:t>
            </a:r>
            <a:r>
              <a:rPr lang="en-US" altLang="zh-CN" sz="1400" dirty="0"/>
              <a:t>12</a:t>
            </a:r>
            <a:endParaRPr lang="zh-CN" altLang="en-US" sz="1400" dirty="0"/>
          </a:p>
        </p:txBody>
      </p:sp>
      <p:sp>
        <p:nvSpPr>
          <p:cNvPr id="7" name="Slide Number Placeholder 6">
            <a:extLst>
              <a:ext uri="{FF2B5EF4-FFF2-40B4-BE49-F238E27FC236}">
                <a16:creationId xmlns:a16="http://schemas.microsoft.com/office/drawing/2014/main" id="{D028105A-FF5F-4032-9578-C9ADBAA49231}"/>
              </a:ext>
            </a:extLst>
          </p:cNvPr>
          <p:cNvSpPr>
            <a:spLocks noGrp="1"/>
          </p:cNvSpPr>
          <p:nvPr>
            <p:ph type="sldNum" sz="quarter" idx="12"/>
          </p:nvPr>
        </p:nvSpPr>
        <p:spPr/>
        <p:txBody>
          <a:bodyPr/>
          <a:lstStyle/>
          <a:p>
            <a:fld id="{2686027B-D38C-4B2E-A090-202E177FA9B0}" type="slidenum">
              <a:rPr lang="en-US" smtClean="0"/>
              <a:t>12</a:t>
            </a:fld>
            <a:endParaRPr lang="en-US"/>
          </a:p>
        </p:txBody>
      </p:sp>
    </p:spTree>
    <p:extLst>
      <p:ext uri="{BB962C8B-B14F-4D97-AF65-F5344CB8AC3E}">
        <p14:creationId xmlns:p14="http://schemas.microsoft.com/office/powerpoint/2010/main" val="34434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142A-611C-3340-B063-349185D627D3}"/>
              </a:ext>
            </a:extLst>
          </p:cNvPr>
          <p:cNvSpPr>
            <a:spLocks noGrp="1"/>
          </p:cNvSpPr>
          <p:nvPr>
            <p:ph type="title"/>
          </p:nvPr>
        </p:nvSpPr>
        <p:spPr>
          <a:xfrm>
            <a:off x="838200" y="365125"/>
            <a:ext cx="10515600" cy="1325563"/>
          </a:xfrm>
        </p:spPr>
        <p:txBody>
          <a:bodyPr/>
          <a:lstStyle/>
          <a:p>
            <a:r>
              <a:rPr lang="en-US" dirty="0"/>
              <a:t>Example</a:t>
            </a:r>
          </a:p>
        </p:txBody>
      </p:sp>
      <p:grpSp>
        <p:nvGrpSpPr>
          <p:cNvPr id="4" name="组合 62">
            <a:extLst>
              <a:ext uri="{FF2B5EF4-FFF2-40B4-BE49-F238E27FC236}">
                <a16:creationId xmlns:a16="http://schemas.microsoft.com/office/drawing/2014/main" id="{EAFD5D48-83C1-8840-95E5-6799E0FDEB4E}"/>
              </a:ext>
            </a:extLst>
          </p:cNvPr>
          <p:cNvGrpSpPr>
            <a:grpSpLocks/>
          </p:cNvGrpSpPr>
          <p:nvPr/>
        </p:nvGrpSpPr>
        <p:grpSpPr bwMode="auto">
          <a:xfrm>
            <a:off x="929640" y="2448560"/>
            <a:ext cx="4297680" cy="3068320"/>
            <a:chOff x="3581400" y="1219200"/>
            <a:chExt cx="1828800" cy="1143000"/>
          </a:xfrm>
        </p:grpSpPr>
        <p:sp>
          <p:nvSpPr>
            <p:cNvPr id="5" name="矩形 4">
              <a:extLst>
                <a:ext uri="{FF2B5EF4-FFF2-40B4-BE49-F238E27FC236}">
                  <a16:creationId xmlns:a16="http://schemas.microsoft.com/office/drawing/2014/main" id="{26CA14EF-AFE7-0442-A137-9DB04EE4CA16}"/>
                </a:ext>
              </a:extLst>
            </p:cNvPr>
            <p:cNvSpPr/>
            <p:nvPr/>
          </p:nvSpPr>
          <p:spPr>
            <a:xfrm>
              <a:off x="3581400" y="1219200"/>
              <a:ext cx="228600" cy="228600"/>
            </a:xfrm>
            <a:prstGeom prst="rect">
              <a:avLst/>
            </a:prstGeom>
            <a:solidFill>
              <a:srgbClr val="D664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 name="矩形 5">
              <a:extLst>
                <a:ext uri="{FF2B5EF4-FFF2-40B4-BE49-F238E27FC236}">
                  <a16:creationId xmlns:a16="http://schemas.microsoft.com/office/drawing/2014/main" id="{C0424C9E-EDAB-5540-83B0-4ADA6146062E}"/>
                </a:ext>
              </a:extLst>
            </p:cNvPr>
            <p:cNvSpPr/>
            <p:nvPr/>
          </p:nvSpPr>
          <p:spPr>
            <a:xfrm>
              <a:off x="3810000" y="1219200"/>
              <a:ext cx="228600" cy="228600"/>
            </a:xfrm>
            <a:prstGeom prst="rect">
              <a:avLst/>
            </a:prstGeom>
            <a:solidFill>
              <a:srgbClr val="CBE8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矩形 6">
              <a:extLst>
                <a:ext uri="{FF2B5EF4-FFF2-40B4-BE49-F238E27FC236}">
                  <a16:creationId xmlns:a16="http://schemas.microsoft.com/office/drawing/2014/main" id="{0A686CF0-C9C9-0F4C-9A9F-D6CEB76C4A58}"/>
                </a:ext>
              </a:extLst>
            </p:cNvPr>
            <p:cNvSpPr/>
            <p:nvPr/>
          </p:nvSpPr>
          <p:spPr>
            <a:xfrm>
              <a:off x="4038600" y="1219200"/>
              <a:ext cx="228600" cy="228600"/>
            </a:xfrm>
            <a:prstGeom prst="rect">
              <a:avLst/>
            </a:prstGeom>
            <a:solidFill>
              <a:srgbClr val="55C34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a:extLst>
                <a:ext uri="{FF2B5EF4-FFF2-40B4-BE49-F238E27FC236}">
                  <a16:creationId xmlns:a16="http://schemas.microsoft.com/office/drawing/2014/main" id="{CCA9F13E-0441-C243-8972-D5731E8280F6}"/>
                </a:ext>
              </a:extLst>
            </p:cNvPr>
            <p:cNvSpPr/>
            <p:nvPr/>
          </p:nvSpPr>
          <p:spPr>
            <a:xfrm>
              <a:off x="4267200" y="1219200"/>
              <a:ext cx="228600" cy="228600"/>
            </a:xfrm>
            <a:prstGeom prst="rect">
              <a:avLst/>
            </a:prstGeom>
            <a:solidFill>
              <a:srgbClr val="8D79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a:extLst>
                <a:ext uri="{FF2B5EF4-FFF2-40B4-BE49-F238E27FC236}">
                  <a16:creationId xmlns:a16="http://schemas.microsoft.com/office/drawing/2014/main" id="{BD7F79FE-B6BB-D74E-8B87-3916242FE4EE}"/>
                </a:ext>
              </a:extLst>
            </p:cNvPr>
            <p:cNvSpPr/>
            <p:nvPr/>
          </p:nvSpPr>
          <p:spPr>
            <a:xfrm>
              <a:off x="4495800" y="1219200"/>
              <a:ext cx="228600" cy="228600"/>
            </a:xfrm>
            <a:prstGeom prst="rect">
              <a:avLst/>
            </a:prstGeom>
            <a:solidFill>
              <a:srgbClr val="5D8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a:extLst>
                <a:ext uri="{FF2B5EF4-FFF2-40B4-BE49-F238E27FC236}">
                  <a16:creationId xmlns:a16="http://schemas.microsoft.com/office/drawing/2014/main" id="{2FCB0498-F8ED-B045-88A1-A711A47F72F7}"/>
                </a:ext>
              </a:extLst>
            </p:cNvPr>
            <p:cNvSpPr/>
            <p:nvPr/>
          </p:nvSpPr>
          <p:spPr>
            <a:xfrm>
              <a:off x="4724400" y="1219200"/>
              <a:ext cx="228600" cy="228600"/>
            </a:xfrm>
            <a:prstGeom prst="rect">
              <a:avLst/>
            </a:prstGeom>
            <a:solidFill>
              <a:srgbClr val="E9A2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a:extLst>
                <a:ext uri="{FF2B5EF4-FFF2-40B4-BE49-F238E27FC236}">
                  <a16:creationId xmlns:a16="http://schemas.microsoft.com/office/drawing/2014/main" id="{1906B395-38B6-9141-B859-CF2C65345CD6}"/>
                </a:ext>
              </a:extLst>
            </p:cNvPr>
            <p:cNvSpPr/>
            <p:nvPr/>
          </p:nvSpPr>
          <p:spPr>
            <a:xfrm>
              <a:off x="4953000" y="1219200"/>
              <a:ext cx="228600" cy="228600"/>
            </a:xfrm>
            <a:prstGeom prst="rect">
              <a:avLst/>
            </a:prstGeom>
            <a:solidFill>
              <a:srgbClr val="249A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a:extLst>
                <a:ext uri="{FF2B5EF4-FFF2-40B4-BE49-F238E27FC236}">
                  <a16:creationId xmlns:a16="http://schemas.microsoft.com/office/drawing/2014/main" id="{67266E15-27B5-A94F-93D8-BC6CF4F2D67A}"/>
                </a:ext>
              </a:extLst>
            </p:cNvPr>
            <p:cNvSpPr/>
            <p:nvPr/>
          </p:nvSpPr>
          <p:spPr>
            <a:xfrm>
              <a:off x="5181600" y="1219200"/>
              <a:ext cx="228600" cy="228600"/>
            </a:xfrm>
            <a:prstGeom prst="rect">
              <a:avLst/>
            </a:prstGeom>
            <a:solidFill>
              <a:srgbClr val="3D22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a:extLst>
                <a:ext uri="{FF2B5EF4-FFF2-40B4-BE49-F238E27FC236}">
                  <a16:creationId xmlns:a16="http://schemas.microsoft.com/office/drawing/2014/main" id="{6332C543-1228-4943-8FB5-70C5B19BD607}"/>
                </a:ext>
              </a:extLst>
            </p:cNvPr>
            <p:cNvSpPr/>
            <p:nvPr/>
          </p:nvSpPr>
          <p:spPr>
            <a:xfrm>
              <a:off x="3581400" y="1447800"/>
              <a:ext cx="228600" cy="228600"/>
            </a:xfrm>
            <a:prstGeom prst="rect">
              <a:avLst/>
            </a:prstGeom>
            <a:solidFill>
              <a:srgbClr val="279A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a:extLst>
                <a:ext uri="{FF2B5EF4-FFF2-40B4-BE49-F238E27FC236}">
                  <a16:creationId xmlns:a16="http://schemas.microsoft.com/office/drawing/2014/main" id="{4529DEE0-5D34-F24E-BC7F-CEEF49158913}"/>
                </a:ext>
              </a:extLst>
            </p:cNvPr>
            <p:cNvSpPr/>
            <p:nvPr/>
          </p:nvSpPr>
          <p:spPr>
            <a:xfrm>
              <a:off x="3810000" y="1447800"/>
              <a:ext cx="228600" cy="228600"/>
            </a:xfrm>
            <a:prstGeom prst="rect">
              <a:avLst/>
            </a:prstGeom>
            <a:solidFill>
              <a:srgbClr val="3D22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a:extLst>
                <a:ext uri="{FF2B5EF4-FFF2-40B4-BE49-F238E27FC236}">
                  <a16:creationId xmlns:a16="http://schemas.microsoft.com/office/drawing/2014/main" id="{B19D9D63-50E6-3E47-81DA-5F3FB8D7CDDF}"/>
                </a:ext>
              </a:extLst>
            </p:cNvPr>
            <p:cNvSpPr/>
            <p:nvPr/>
          </p:nvSpPr>
          <p:spPr>
            <a:xfrm>
              <a:off x="4038600" y="1447800"/>
              <a:ext cx="228600" cy="228600"/>
            </a:xfrm>
            <a:prstGeom prst="rect">
              <a:avLst/>
            </a:prstGeom>
            <a:solidFill>
              <a:srgbClr val="2766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a:extLst>
                <a:ext uri="{FF2B5EF4-FFF2-40B4-BE49-F238E27FC236}">
                  <a16:creationId xmlns:a16="http://schemas.microsoft.com/office/drawing/2014/main" id="{831A801D-47EC-F344-BBE3-ACB24AE4FDD8}"/>
                </a:ext>
              </a:extLst>
            </p:cNvPr>
            <p:cNvSpPr/>
            <p:nvPr/>
          </p:nvSpPr>
          <p:spPr>
            <a:xfrm>
              <a:off x="4267200" y="1447800"/>
              <a:ext cx="228600" cy="228600"/>
            </a:xfrm>
            <a:prstGeom prst="rect">
              <a:avLst/>
            </a:prstGeom>
            <a:solidFill>
              <a:srgbClr val="1BFE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a:extLst>
                <a:ext uri="{FF2B5EF4-FFF2-40B4-BE49-F238E27FC236}">
                  <a16:creationId xmlns:a16="http://schemas.microsoft.com/office/drawing/2014/main" id="{7311765F-3302-504B-B2F9-511E6E730ECE}"/>
                </a:ext>
              </a:extLst>
            </p:cNvPr>
            <p:cNvSpPr/>
            <p:nvPr/>
          </p:nvSpPr>
          <p:spPr>
            <a:xfrm>
              <a:off x="4495800" y="1447800"/>
              <a:ext cx="228600" cy="228600"/>
            </a:xfrm>
            <a:prstGeom prst="rect">
              <a:avLst/>
            </a:prstGeom>
            <a:solidFill>
              <a:srgbClr val="82D5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a:extLst>
                <a:ext uri="{FF2B5EF4-FFF2-40B4-BE49-F238E27FC236}">
                  <a16:creationId xmlns:a16="http://schemas.microsoft.com/office/drawing/2014/main" id="{1A62C6F2-44B9-F44D-A028-B3D9F754C25D}"/>
                </a:ext>
              </a:extLst>
            </p:cNvPr>
            <p:cNvSpPr/>
            <p:nvPr/>
          </p:nvSpPr>
          <p:spPr>
            <a:xfrm>
              <a:off x="4724400" y="1447800"/>
              <a:ext cx="228600" cy="228600"/>
            </a:xfrm>
            <a:prstGeom prst="rect">
              <a:avLst/>
            </a:prstGeom>
            <a:solidFill>
              <a:srgbClr val="4BA2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a:extLst>
                <a:ext uri="{FF2B5EF4-FFF2-40B4-BE49-F238E27FC236}">
                  <a16:creationId xmlns:a16="http://schemas.microsoft.com/office/drawing/2014/main" id="{D313549F-B41F-E643-8EAB-1623289C9410}"/>
                </a:ext>
              </a:extLst>
            </p:cNvPr>
            <p:cNvSpPr/>
            <p:nvPr/>
          </p:nvSpPr>
          <p:spPr>
            <a:xfrm>
              <a:off x="4953000" y="1447800"/>
              <a:ext cx="228600" cy="228600"/>
            </a:xfrm>
            <a:prstGeom prst="rect">
              <a:avLst/>
            </a:prstGeom>
            <a:solidFill>
              <a:srgbClr val="7DF8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a:extLst>
                <a:ext uri="{FF2B5EF4-FFF2-40B4-BE49-F238E27FC236}">
                  <a16:creationId xmlns:a16="http://schemas.microsoft.com/office/drawing/2014/main" id="{45233C43-B19C-E948-842C-D9060BC5B6E9}"/>
                </a:ext>
              </a:extLst>
            </p:cNvPr>
            <p:cNvSpPr/>
            <p:nvPr/>
          </p:nvSpPr>
          <p:spPr>
            <a:xfrm>
              <a:off x="5181600" y="1447800"/>
              <a:ext cx="228600" cy="228600"/>
            </a:xfrm>
            <a:prstGeom prst="rect">
              <a:avLst/>
            </a:prstGeom>
            <a:solidFill>
              <a:srgbClr val="C486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a:extLst>
                <a:ext uri="{FF2B5EF4-FFF2-40B4-BE49-F238E27FC236}">
                  <a16:creationId xmlns:a16="http://schemas.microsoft.com/office/drawing/2014/main" id="{FBFC5FEE-62F7-1F49-833D-6C01FC901C0E}"/>
                </a:ext>
              </a:extLst>
            </p:cNvPr>
            <p:cNvSpPr/>
            <p:nvPr/>
          </p:nvSpPr>
          <p:spPr>
            <a:xfrm>
              <a:off x="3581400" y="1676400"/>
              <a:ext cx="228600" cy="228600"/>
            </a:xfrm>
            <a:prstGeom prst="rect">
              <a:avLst/>
            </a:prstGeom>
            <a:solidFill>
              <a:srgbClr val="66E3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a:extLst>
                <a:ext uri="{FF2B5EF4-FFF2-40B4-BE49-F238E27FC236}">
                  <a16:creationId xmlns:a16="http://schemas.microsoft.com/office/drawing/2014/main" id="{D6A71D21-CD5D-2F4A-93C5-9C1A188A2703}"/>
                </a:ext>
              </a:extLst>
            </p:cNvPr>
            <p:cNvSpPr/>
            <p:nvPr/>
          </p:nvSpPr>
          <p:spPr>
            <a:xfrm>
              <a:off x="3810000" y="1676400"/>
              <a:ext cx="228600" cy="228600"/>
            </a:xfrm>
            <a:prstGeom prst="rect">
              <a:avLst/>
            </a:prstGeom>
            <a:solidFill>
              <a:srgbClr val="59CD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a:extLst>
                <a:ext uri="{FF2B5EF4-FFF2-40B4-BE49-F238E27FC236}">
                  <a16:creationId xmlns:a16="http://schemas.microsoft.com/office/drawing/2014/main" id="{A33EF815-537B-1141-8943-D6A21F9294C9}"/>
                </a:ext>
              </a:extLst>
            </p:cNvPr>
            <p:cNvSpPr/>
            <p:nvPr/>
          </p:nvSpPr>
          <p:spPr>
            <a:xfrm>
              <a:off x="4038600" y="1676400"/>
              <a:ext cx="228600" cy="228600"/>
            </a:xfrm>
            <a:prstGeom prst="rect">
              <a:avLst/>
            </a:prstGeom>
            <a:solidFill>
              <a:srgbClr val="11F2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a:extLst>
                <a:ext uri="{FF2B5EF4-FFF2-40B4-BE49-F238E27FC236}">
                  <a16:creationId xmlns:a16="http://schemas.microsoft.com/office/drawing/2014/main" id="{3A4B71E3-B0D4-744F-A641-ECD192D1B3C7}"/>
                </a:ext>
              </a:extLst>
            </p:cNvPr>
            <p:cNvSpPr/>
            <p:nvPr/>
          </p:nvSpPr>
          <p:spPr>
            <a:xfrm>
              <a:off x="4267200" y="1676400"/>
              <a:ext cx="228600" cy="228600"/>
            </a:xfrm>
            <a:prstGeom prst="rect">
              <a:avLst/>
            </a:prstGeom>
            <a:solidFill>
              <a:srgbClr val="1531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a:extLst>
                <a:ext uri="{FF2B5EF4-FFF2-40B4-BE49-F238E27FC236}">
                  <a16:creationId xmlns:a16="http://schemas.microsoft.com/office/drawing/2014/main" id="{F36DD28C-23D1-0C4B-9525-FA501B85C05D}"/>
                </a:ext>
              </a:extLst>
            </p:cNvPr>
            <p:cNvSpPr/>
            <p:nvPr/>
          </p:nvSpPr>
          <p:spPr>
            <a:xfrm>
              <a:off x="4495800" y="1676400"/>
              <a:ext cx="228600" cy="228600"/>
            </a:xfrm>
            <a:prstGeom prst="rect">
              <a:avLst/>
            </a:prstGeom>
            <a:solidFill>
              <a:srgbClr val="E35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6" name="矩形 25">
              <a:extLst>
                <a:ext uri="{FF2B5EF4-FFF2-40B4-BE49-F238E27FC236}">
                  <a16:creationId xmlns:a16="http://schemas.microsoft.com/office/drawing/2014/main" id="{1286B146-FC65-5C4B-81C7-7B6B19A3144F}"/>
                </a:ext>
              </a:extLst>
            </p:cNvPr>
            <p:cNvSpPr/>
            <p:nvPr/>
          </p:nvSpPr>
          <p:spPr>
            <a:xfrm>
              <a:off x="4724400" y="1676400"/>
              <a:ext cx="228600" cy="228600"/>
            </a:xfrm>
            <a:prstGeom prst="rect">
              <a:avLst/>
            </a:prstGeom>
            <a:solidFill>
              <a:srgbClr val="0574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矩形 26">
              <a:extLst>
                <a:ext uri="{FF2B5EF4-FFF2-40B4-BE49-F238E27FC236}">
                  <a16:creationId xmlns:a16="http://schemas.microsoft.com/office/drawing/2014/main" id="{8901EB04-14AE-0F47-AC7E-3D6C0B56D4DD}"/>
                </a:ext>
              </a:extLst>
            </p:cNvPr>
            <p:cNvSpPr/>
            <p:nvPr/>
          </p:nvSpPr>
          <p:spPr>
            <a:xfrm>
              <a:off x="4953000" y="1676400"/>
              <a:ext cx="228600" cy="228600"/>
            </a:xfrm>
            <a:prstGeom prst="rect">
              <a:avLst/>
            </a:prstGeom>
            <a:solidFill>
              <a:srgbClr val="3CF7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矩形 27">
              <a:extLst>
                <a:ext uri="{FF2B5EF4-FFF2-40B4-BE49-F238E27FC236}">
                  <a16:creationId xmlns:a16="http://schemas.microsoft.com/office/drawing/2014/main" id="{C6811935-A466-5442-9186-B40A920AA50B}"/>
                </a:ext>
              </a:extLst>
            </p:cNvPr>
            <p:cNvSpPr/>
            <p:nvPr/>
          </p:nvSpPr>
          <p:spPr>
            <a:xfrm>
              <a:off x="5181600" y="1676400"/>
              <a:ext cx="228600" cy="228600"/>
            </a:xfrm>
            <a:prstGeom prst="rect">
              <a:avLst/>
            </a:prstGeom>
            <a:solidFill>
              <a:srgbClr val="D843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矩形 28">
              <a:extLst>
                <a:ext uri="{FF2B5EF4-FFF2-40B4-BE49-F238E27FC236}">
                  <a16:creationId xmlns:a16="http://schemas.microsoft.com/office/drawing/2014/main" id="{571AF9A2-2C98-7247-9B2C-EB8E7649C7A0}"/>
                </a:ext>
              </a:extLst>
            </p:cNvPr>
            <p:cNvSpPr/>
            <p:nvPr/>
          </p:nvSpPr>
          <p:spPr>
            <a:xfrm>
              <a:off x="3581400" y="1905000"/>
              <a:ext cx="228600" cy="228600"/>
            </a:xfrm>
            <a:prstGeom prst="rect">
              <a:avLst/>
            </a:prstGeom>
            <a:solidFill>
              <a:srgbClr val="5FC1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a:extLst>
                <a:ext uri="{FF2B5EF4-FFF2-40B4-BE49-F238E27FC236}">
                  <a16:creationId xmlns:a16="http://schemas.microsoft.com/office/drawing/2014/main" id="{E93D0781-087A-E541-AE89-41609AF4C638}"/>
                </a:ext>
              </a:extLst>
            </p:cNvPr>
            <p:cNvSpPr/>
            <p:nvPr/>
          </p:nvSpPr>
          <p:spPr>
            <a:xfrm>
              <a:off x="3810000" y="1905000"/>
              <a:ext cx="228600" cy="228600"/>
            </a:xfrm>
            <a:prstGeom prst="rect">
              <a:avLst/>
            </a:prstGeom>
            <a:solidFill>
              <a:srgbClr val="AA87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矩形 30">
              <a:extLst>
                <a:ext uri="{FF2B5EF4-FFF2-40B4-BE49-F238E27FC236}">
                  <a16:creationId xmlns:a16="http://schemas.microsoft.com/office/drawing/2014/main" id="{F39E81A8-04F8-4B41-AC58-7389B79B78B2}"/>
                </a:ext>
              </a:extLst>
            </p:cNvPr>
            <p:cNvSpPr/>
            <p:nvPr/>
          </p:nvSpPr>
          <p:spPr>
            <a:xfrm>
              <a:off x="4038600" y="1905000"/>
              <a:ext cx="228600" cy="228600"/>
            </a:xfrm>
            <a:prstGeom prst="rect">
              <a:avLst/>
            </a:prstGeom>
            <a:solidFill>
              <a:srgbClr val="6FED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a:extLst>
                <a:ext uri="{FF2B5EF4-FFF2-40B4-BE49-F238E27FC236}">
                  <a16:creationId xmlns:a16="http://schemas.microsoft.com/office/drawing/2014/main" id="{D7C8C3AD-5DB6-C84A-AED3-686B9A2166E5}"/>
                </a:ext>
              </a:extLst>
            </p:cNvPr>
            <p:cNvSpPr/>
            <p:nvPr/>
          </p:nvSpPr>
          <p:spPr>
            <a:xfrm>
              <a:off x="4267200" y="1905000"/>
              <a:ext cx="228600" cy="228600"/>
            </a:xfrm>
            <a:prstGeom prst="rect">
              <a:avLst/>
            </a:prstGeom>
            <a:solidFill>
              <a:srgbClr val="B748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矩形 32">
              <a:extLst>
                <a:ext uri="{FF2B5EF4-FFF2-40B4-BE49-F238E27FC236}">
                  <a16:creationId xmlns:a16="http://schemas.microsoft.com/office/drawing/2014/main" id="{D72CBE17-00C6-D441-804C-A5206F7C6DCE}"/>
                </a:ext>
              </a:extLst>
            </p:cNvPr>
            <p:cNvSpPr/>
            <p:nvPr/>
          </p:nvSpPr>
          <p:spPr>
            <a:xfrm>
              <a:off x="4495800" y="1905000"/>
              <a:ext cx="228600" cy="228600"/>
            </a:xfrm>
            <a:prstGeom prst="rect">
              <a:avLst/>
            </a:prstGeom>
            <a:solidFill>
              <a:srgbClr val="A35A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矩形 33">
              <a:extLst>
                <a:ext uri="{FF2B5EF4-FFF2-40B4-BE49-F238E27FC236}">
                  <a16:creationId xmlns:a16="http://schemas.microsoft.com/office/drawing/2014/main" id="{63A5CE73-2840-ED4A-B4E6-016FB49CE36E}"/>
                </a:ext>
              </a:extLst>
            </p:cNvPr>
            <p:cNvSpPr/>
            <p:nvPr/>
          </p:nvSpPr>
          <p:spPr>
            <a:xfrm>
              <a:off x="4724400" y="1905000"/>
              <a:ext cx="228600" cy="228600"/>
            </a:xfrm>
            <a:prstGeom prst="rect">
              <a:avLst/>
            </a:prstGeom>
            <a:solidFill>
              <a:srgbClr val="2A70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a:extLst>
                <a:ext uri="{FF2B5EF4-FFF2-40B4-BE49-F238E27FC236}">
                  <a16:creationId xmlns:a16="http://schemas.microsoft.com/office/drawing/2014/main" id="{2ACCCE14-887E-AB4F-858B-5D7447F60D1E}"/>
                </a:ext>
              </a:extLst>
            </p:cNvPr>
            <p:cNvSpPr/>
            <p:nvPr/>
          </p:nvSpPr>
          <p:spPr>
            <a:xfrm>
              <a:off x="4953000" y="1905000"/>
              <a:ext cx="228600" cy="228600"/>
            </a:xfrm>
            <a:prstGeom prst="rect">
              <a:avLst/>
            </a:prstGeom>
            <a:solidFill>
              <a:srgbClr val="D354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a:extLst>
                <a:ext uri="{FF2B5EF4-FFF2-40B4-BE49-F238E27FC236}">
                  <a16:creationId xmlns:a16="http://schemas.microsoft.com/office/drawing/2014/main" id="{DCD2CA37-C309-324C-9D46-A9AFA76C4122}"/>
                </a:ext>
              </a:extLst>
            </p:cNvPr>
            <p:cNvSpPr/>
            <p:nvPr/>
          </p:nvSpPr>
          <p:spPr>
            <a:xfrm>
              <a:off x="5181600" y="1905000"/>
              <a:ext cx="228600" cy="228600"/>
            </a:xfrm>
            <a:prstGeom prst="rect">
              <a:avLst/>
            </a:prstGeom>
            <a:solidFill>
              <a:srgbClr val="E359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矩形 36">
              <a:extLst>
                <a:ext uri="{FF2B5EF4-FFF2-40B4-BE49-F238E27FC236}">
                  <a16:creationId xmlns:a16="http://schemas.microsoft.com/office/drawing/2014/main" id="{3C452194-74D9-0847-ABBB-80CF796B4854}"/>
                </a:ext>
              </a:extLst>
            </p:cNvPr>
            <p:cNvSpPr/>
            <p:nvPr/>
          </p:nvSpPr>
          <p:spPr>
            <a:xfrm>
              <a:off x="3581400" y="2133600"/>
              <a:ext cx="228600" cy="228600"/>
            </a:xfrm>
            <a:prstGeom prst="rect">
              <a:avLst/>
            </a:prstGeom>
            <a:solidFill>
              <a:srgbClr val="F396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矩形 37">
              <a:extLst>
                <a:ext uri="{FF2B5EF4-FFF2-40B4-BE49-F238E27FC236}">
                  <a16:creationId xmlns:a16="http://schemas.microsoft.com/office/drawing/2014/main" id="{1E5F9771-35AA-F145-822E-273FA9351C63}"/>
                </a:ext>
              </a:extLst>
            </p:cNvPr>
            <p:cNvSpPr/>
            <p:nvPr/>
          </p:nvSpPr>
          <p:spPr>
            <a:xfrm>
              <a:off x="3810000" y="2133600"/>
              <a:ext cx="228600" cy="228600"/>
            </a:xfrm>
            <a:prstGeom prst="rect">
              <a:avLst/>
            </a:prstGeom>
            <a:solidFill>
              <a:srgbClr val="DA70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矩形 38">
              <a:extLst>
                <a:ext uri="{FF2B5EF4-FFF2-40B4-BE49-F238E27FC236}">
                  <a16:creationId xmlns:a16="http://schemas.microsoft.com/office/drawing/2014/main" id="{2F8C8392-8A57-554D-AC56-396C34D429BA}"/>
                </a:ext>
              </a:extLst>
            </p:cNvPr>
            <p:cNvSpPr/>
            <p:nvPr/>
          </p:nvSpPr>
          <p:spPr>
            <a:xfrm>
              <a:off x="4038600" y="2133600"/>
              <a:ext cx="228600" cy="228600"/>
            </a:xfrm>
            <a:prstGeom prst="rect">
              <a:avLst/>
            </a:prstGeom>
            <a:solidFill>
              <a:srgbClr val="65CF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矩形 39">
              <a:extLst>
                <a:ext uri="{FF2B5EF4-FFF2-40B4-BE49-F238E27FC236}">
                  <a16:creationId xmlns:a16="http://schemas.microsoft.com/office/drawing/2014/main" id="{76B321B8-4ABB-BB42-94BF-1FBD4937B28F}"/>
                </a:ext>
              </a:extLst>
            </p:cNvPr>
            <p:cNvSpPr/>
            <p:nvPr/>
          </p:nvSpPr>
          <p:spPr>
            <a:xfrm>
              <a:off x="4267200" y="2133600"/>
              <a:ext cx="228600" cy="228600"/>
            </a:xfrm>
            <a:prstGeom prst="rect">
              <a:avLst/>
            </a:prstGeom>
            <a:solidFill>
              <a:srgbClr val="E87B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矩形 40">
              <a:extLst>
                <a:ext uri="{FF2B5EF4-FFF2-40B4-BE49-F238E27FC236}">
                  <a16:creationId xmlns:a16="http://schemas.microsoft.com/office/drawing/2014/main" id="{050D4821-4E1B-0440-9CC5-096D33AD4A4A}"/>
                </a:ext>
              </a:extLst>
            </p:cNvPr>
            <p:cNvSpPr/>
            <p:nvPr/>
          </p:nvSpPr>
          <p:spPr>
            <a:xfrm>
              <a:off x="4495800" y="2133600"/>
              <a:ext cx="228600" cy="228600"/>
            </a:xfrm>
            <a:prstGeom prst="rect">
              <a:avLst/>
            </a:prstGeom>
            <a:solidFill>
              <a:srgbClr val="F2EA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矩形 41">
              <a:extLst>
                <a:ext uri="{FF2B5EF4-FFF2-40B4-BE49-F238E27FC236}">
                  <a16:creationId xmlns:a16="http://schemas.microsoft.com/office/drawing/2014/main" id="{07C06C39-4A2E-5E47-B077-07DF7A485751}"/>
                </a:ext>
              </a:extLst>
            </p:cNvPr>
            <p:cNvSpPr/>
            <p:nvPr/>
          </p:nvSpPr>
          <p:spPr>
            <a:xfrm>
              <a:off x="4724400" y="2133600"/>
              <a:ext cx="228600" cy="228600"/>
            </a:xfrm>
            <a:prstGeom prst="rect">
              <a:avLst/>
            </a:prstGeom>
            <a:solidFill>
              <a:srgbClr val="E0A3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矩形 42">
              <a:extLst>
                <a:ext uri="{FF2B5EF4-FFF2-40B4-BE49-F238E27FC236}">
                  <a16:creationId xmlns:a16="http://schemas.microsoft.com/office/drawing/2014/main" id="{03CA4995-6502-C141-BA3A-2FC1C6DFF2CE}"/>
                </a:ext>
              </a:extLst>
            </p:cNvPr>
            <p:cNvSpPr/>
            <p:nvPr/>
          </p:nvSpPr>
          <p:spPr>
            <a:xfrm>
              <a:off x="4953000" y="2133600"/>
              <a:ext cx="228600" cy="228600"/>
            </a:xfrm>
            <a:prstGeom prst="rect">
              <a:avLst/>
            </a:prstGeom>
            <a:solidFill>
              <a:srgbClr val="9D47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a:extLst>
                <a:ext uri="{FF2B5EF4-FFF2-40B4-BE49-F238E27FC236}">
                  <a16:creationId xmlns:a16="http://schemas.microsoft.com/office/drawing/2014/main" id="{6E0E6C5B-154A-224F-AF3A-450C6CCC3732}"/>
                </a:ext>
              </a:extLst>
            </p:cNvPr>
            <p:cNvSpPr/>
            <p:nvPr/>
          </p:nvSpPr>
          <p:spPr>
            <a:xfrm>
              <a:off x="5181600" y="2133600"/>
              <a:ext cx="228600" cy="228600"/>
            </a:xfrm>
            <a:prstGeom prst="rect">
              <a:avLst/>
            </a:prstGeom>
            <a:solidFill>
              <a:srgbClr val="4E71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5" name="矩形 4">
            <a:extLst>
              <a:ext uri="{FF2B5EF4-FFF2-40B4-BE49-F238E27FC236}">
                <a16:creationId xmlns:a16="http://schemas.microsoft.com/office/drawing/2014/main" id="{231D802F-8231-F847-9383-B960853B8A93}"/>
              </a:ext>
            </a:extLst>
          </p:cNvPr>
          <p:cNvSpPr/>
          <p:nvPr/>
        </p:nvSpPr>
        <p:spPr bwMode="auto">
          <a:xfrm>
            <a:off x="9083040" y="2448560"/>
            <a:ext cx="537210" cy="613664"/>
          </a:xfrm>
          <a:prstGeom prst="rect">
            <a:avLst/>
          </a:prstGeom>
          <a:solidFill>
            <a:srgbClr val="D664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6" name="矩形 12">
            <a:extLst>
              <a:ext uri="{FF2B5EF4-FFF2-40B4-BE49-F238E27FC236}">
                <a16:creationId xmlns:a16="http://schemas.microsoft.com/office/drawing/2014/main" id="{E4243209-F751-9541-8E14-04EC777A751C}"/>
              </a:ext>
            </a:extLst>
          </p:cNvPr>
          <p:cNvSpPr/>
          <p:nvPr/>
        </p:nvSpPr>
        <p:spPr bwMode="auto">
          <a:xfrm>
            <a:off x="9083040" y="3023035"/>
            <a:ext cx="537210" cy="613664"/>
          </a:xfrm>
          <a:prstGeom prst="rect">
            <a:avLst/>
          </a:prstGeom>
          <a:solidFill>
            <a:srgbClr val="279A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矩形 20">
            <a:extLst>
              <a:ext uri="{FF2B5EF4-FFF2-40B4-BE49-F238E27FC236}">
                <a16:creationId xmlns:a16="http://schemas.microsoft.com/office/drawing/2014/main" id="{1F834077-4D1F-4F4F-B49E-8C5A42303D1C}"/>
              </a:ext>
            </a:extLst>
          </p:cNvPr>
          <p:cNvSpPr/>
          <p:nvPr/>
        </p:nvSpPr>
        <p:spPr bwMode="auto">
          <a:xfrm>
            <a:off x="9083040" y="3675888"/>
            <a:ext cx="537210" cy="613664"/>
          </a:xfrm>
          <a:prstGeom prst="rect">
            <a:avLst/>
          </a:prstGeom>
          <a:solidFill>
            <a:srgbClr val="66E3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矩形 28">
            <a:extLst>
              <a:ext uri="{FF2B5EF4-FFF2-40B4-BE49-F238E27FC236}">
                <a16:creationId xmlns:a16="http://schemas.microsoft.com/office/drawing/2014/main" id="{93DE16F3-8236-9D42-807E-761E01B60A1F}"/>
              </a:ext>
            </a:extLst>
          </p:cNvPr>
          <p:cNvSpPr/>
          <p:nvPr/>
        </p:nvSpPr>
        <p:spPr bwMode="auto">
          <a:xfrm>
            <a:off x="9083040" y="4289552"/>
            <a:ext cx="537210" cy="613664"/>
          </a:xfrm>
          <a:prstGeom prst="rect">
            <a:avLst/>
          </a:prstGeom>
          <a:solidFill>
            <a:srgbClr val="5FC1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矩形 36">
            <a:extLst>
              <a:ext uri="{FF2B5EF4-FFF2-40B4-BE49-F238E27FC236}">
                <a16:creationId xmlns:a16="http://schemas.microsoft.com/office/drawing/2014/main" id="{69CA0531-A649-E548-BC77-5D8D25AF98C9}"/>
              </a:ext>
            </a:extLst>
          </p:cNvPr>
          <p:cNvSpPr/>
          <p:nvPr/>
        </p:nvSpPr>
        <p:spPr bwMode="auto">
          <a:xfrm>
            <a:off x="9083040" y="4903216"/>
            <a:ext cx="537210" cy="613664"/>
          </a:xfrm>
          <a:prstGeom prst="rect">
            <a:avLst/>
          </a:prstGeom>
          <a:solidFill>
            <a:srgbClr val="F396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TextBox 65">
            <a:extLst>
              <a:ext uri="{FF2B5EF4-FFF2-40B4-BE49-F238E27FC236}">
                <a16:creationId xmlns:a16="http://schemas.microsoft.com/office/drawing/2014/main" id="{E4470980-1E89-154B-A934-03BF6250ECE2}"/>
              </a:ext>
            </a:extLst>
          </p:cNvPr>
          <p:cNvSpPr txBox="1">
            <a:spLocks noChangeArrowheads="1"/>
          </p:cNvSpPr>
          <p:nvPr/>
        </p:nvSpPr>
        <p:spPr bwMode="auto">
          <a:xfrm>
            <a:off x="7920990" y="3422904"/>
            <a:ext cx="568325" cy="1016000"/>
          </a:xfrm>
          <a:prstGeom prst="rect">
            <a:avLst/>
          </a:prstGeom>
          <a:noFill/>
          <a:ln w="9525">
            <a:noFill/>
            <a:miter lim="800000"/>
            <a:headEnd/>
            <a:tailEnd/>
          </a:ln>
        </p:spPr>
        <p:txBody>
          <a:bodyPr wrap="none">
            <a:spAutoFit/>
          </a:bodyPr>
          <a:lstStyle/>
          <a:p>
            <a:r>
              <a:rPr lang="en-US" altLang="zh-CN" sz="6000" dirty="0">
                <a:latin typeface="Calibri" pitchFamily="34" charset="0"/>
              </a:rPr>
              <a:t>=</a:t>
            </a:r>
            <a:endParaRPr lang="zh-CN" altLang="en-US" sz="6000" dirty="0">
              <a:latin typeface="Calibri" pitchFamily="34" charset="0"/>
            </a:endParaRPr>
          </a:p>
        </p:txBody>
      </p:sp>
      <p:sp>
        <p:nvSpPr>
          <p:cNvPr id="60" name="TextBox 66">
            <a:extLst>
              <a:ext uri="{FF2B5EF4-FFF2-40B4-BE49-F238E27FC236}">
                <a16:creationId xmlns:a16="http://schemas.microsoft.com/office/drawing/2014/main" id="{D6F8E82D-0F00-AC40-A1E9-4E3BD77D1AE9}"/>
              </a:ext>
            </a:extLst>
          </p:cNvPr>
          <p:cNvSpPr txBox="1">
            <a:spLocks noChangeArrowheads="1"/>
          </p:cNvSpPr>
          <p:nvPr/>
        </p:nvSpPr>
        <p:spPr bwMode="auto">
          <a:xfrm>
            <a:off x="5787390" y="3367024"/>
            <a:ext cx="517525" cy="1016000"/>
          </a:xfrm>
          <a:prstGeom prst="rect">
            <a:avLst/>
          </a:prstGeom>
          <a:noFill/>
          <a:ln w="9525">
            <a:noFill/>
            <a:miter lim="800000"/>
            <a:headEnd/>
            <a:tailEnd/>
          </a:ln>
        </p:spPr>
        <p:txBody>
          <a:bodyPr wrap="none">
            <a:spAutoFit/>
          </a:bodyPr>
          <a:lstStyle/>
          <a:p>
            <a:r>
              <a:rPr lang="en-US" altLang="zh-CN" sz="6000" dirty="0">
                <a:latin typeface="Calibri" pitchFamily="34" charset="0"/>
              </a:rPr>
              <a:t>x</a:t>
            </a:r>
            <a:endParaRPr lang="zh-CN" altLang="en-US" sz="6000" dirty="0">
              <a:latin typeface="Calibri" pitchFamily="34" charset="0"/>
            </a:endParaRPr>
          </a:p>
        </p:txBody>
      </p:sp>
      <p:sp>
        <p:nvSpPr>
          <p:cNvPr id="3" name="TextBox 2">
            <a:extLst>
              <a:ext uri="{FF2B5EF4-FFF2-40B4-BE49-F238E27FC236}">
                <a16:creationId xmlns:a16="http://schemas.microsoft.com/office/drawing/2014/main" id="{0FED3874-875A-4A6D-9B74-97AF2DDE0755}"/>
              </a:ext>
            </a:extLst>
          </p:cNvPr>
          <p:cNvSpPr txBox="1"/>
          <p:nvPr/>
        </p:nvSpPr>
        <p:spPr>
          <a:xfrm>
            <a:off x="1735455" y="5667740"/>
            <a:ext cx="2702856" cy="523220"/>
          </a:xfrm>
          <a:prstGeom prst="rect">
            <a:avLst/>
          </a:prstGeom>
          <a:noFill/>
        </p:spPr>
        <p:txBody>
          <a:bodyPr wrap="none" rtlCol="0">
            <a:spAutoFit/>
          </a:bodyPr>
          <a:lstStyle/>
          <a:p>
            <a:r>
              <a:rPr lang="en-US" sz="2800" dirty="0"/>
              <a:t>Random matrix </a:t>
            </a:r>
            <a:r>
              <a:rPr lang="en-US" sz="2800" i="1" dirty="0"/>
              <a:t>R</a:t>
            </a:r>
          </a:p>
        </p:txBody>
      </p:sp>
      <p:sp>
        <p:nvSpPr>
          <p:cNvPr id="63" name="矩形 4">
            <a:extLst>
              <a:ext uri="{FF2B5EF4-FFF2-40B4-BE49-F238E27FC236}">
                <a16:creationId xmlns:a16="http://schemas.microsoft.com/office/drawing/2014/main" id="{5C6D7A30-3A2A-6442-A54F-0CA28ED7FF3F}"/>
              </a:ext>
            </a:extLst>
          </p:cNvPr>
          <p:cNvSpPr/>
          <p:nvPr/>
        </p:nvSpPr>
        <p:spPr bwMode="auto">
          <a:xfrm>
            <a:off x="6888162" y="2448560"/>
            <a:ext cx="537210" cy="61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solidFill>
                  <a:schemeClr val="tx1"/>
                </a:solidFill>
              </a:rPr>
              <a:t>1</a:t>
            </a:r>
            <a:endParaRPr lang="zh-CN" altLang="en-US" dirty="0">
              <a:solidFill>
                <a:schemeClr val="tx1"/>
              </a:solidFill>
            </a:endParaRPr>
          </a:p>
        </p:txBody>
      </p:sp>
      <p:sp>
        <p:nvSpPr>
          <p:cNvPr id="64" name="矩形 12">
            <a:extLst>
              <a:ext uri="{FF2B5EF4-FFF2-40B4-BE49-F238E27FC236}">
                <a16:creationId xmlns:a16="http://schemas.microsoft.com/office/drawing/2014/main" id="{896AF54E-5CEE-1B44-975F-EA075C4E0C5F}"/>
              </a:ext>
            </a:extLst>
          </p:cNvPr>
          <p:cNvSpPr/>
          <p:nvPr/>
        </p:nvSpPr>
        <p:spPr bwMode="auto">
          <a:xfrm>
            <a:off x="6888162" y="3062224"/>
            <a:ext cx="537210" cy="61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dirty="0">
                <a:solidFill>
                  <a:schemeClr val="tx1"/>
                </a:solidFill>
              </a:rPr>
              <a:t>0</a:t>
            </a:r>
            <a:endParaRPr lang="zh-CN" altLang="en-US" sz="3200" dirty="0">
              <a:solidFill>
                <a:schemeClr val="tx1"/>
              </a:solidFill>
            </a:endParaRPr>
          </a:p>
        </p:txBody>
      </p:sp>
      <p:sp>
        <p:nvSpPr>
          <p:cNvPr id="65" name="矩形 20">
            <a:extLst>
              <a:ext uri="{FF2B5EF4-FFF2-40B4-BE49-F238E27FC236}">
                <a16:creationId xmlns:a16="http://schemas.microsoft.com/office/drawing/2014/main" id="{303A95DB-9B26-F945-9E67-441CA70AAD3F}"/>
              </a:ext>
            </a:extLst>
          </p:cNvPr>
          <p:cNvSpPr/>
          <p:nvPr/>
        </p:nvSpPr>
        <p:spPr bwMode="auto">
          <a:xfrm>
            <a:off x="6888162" y="3675888"/>
            <a:ext cx="537210" cy="61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dirty="0">
                <a:solidFill>
                  <a:schemeClr val="tx1"/>
                </a:solidFill>
              </a:rPr>
              <a:t>0</a:t>
            </a:r>
            <a:endParaRPr lang="zh-CN" altLang="en-US" sz="3200" dirty="0">
              <a:solidFill>
                <a:schemeClr val="tx1"/>
              </a:solidFill>
            </a:endParaRPr>
          </a:p>
        </p:txBody>
      </p:sp>
      <p:sp>
        <p:nvSpPr>
          <p:cNvPr id="66" name="矩形 28">
            <a:extLst>
              <a:ext uri="{FF2B5EF4-FFF2-40B4-BE49-F238E27FC236}">
                <a16:creationId xmlns:a16="http://schemas.microsoft.com/office/drawing/2014/main" id="{FAAF4342-1090-2146-A9AA-9494A5D7E123}"/>
              </a:ext>
            </a:extLst>
          </p:cNvPr>
          <p:cNvSpPr/>
          <p:nvPr/>
        </p:nvSpPr>
        <p:spPr bwMode="auto">
          <a:xfrm>
            <a:off x="6888162" y="4289552"/>
            <a:ext cx="537210" cy="61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dirty="0">
                <a:solidFill>
                  <a:schemeClr val="tx1"/>
                </a:solidFill>
              </a:rPr>
              <a:t>0</a:t>
            </a:r>
            <a:endParaRPr lang="zh-CN" altLang="en-US" sz="3200" dirty="0">
              <a:solidFill>
                <a:schemeClr val="tx1"/>
              </a:solidFill>
            </a:endParaRPr>
          </a:p>
        </p:txBody>
      </p:sp>
      <p:sp>
        <p:nvSpPr>
          <p:cNvPr id="67" name="矩形 36">
            <a:extLst>
              <a:ext uri="{FF2B5EF4-FFF2-40B4-BE49-F238E27FC236}">
                <a16:creationId xmlns:a16="http://schemas.microsoft.com/office/drawing/2014/main" id="{F33D82AD-1218-8046-8DB9-5EF9DEE04AB5}"/>
              </a:ext>
            </a:extLst>
          </p:cNvPr>
          <p:cNvSpPr/>
          <p:nvPr/>
        </p:nvSpPr>
        <p:spPr bwMode="auto">
          <a:xfrm>
            <a:off x="6888162" y="4903216"/>
            <a:ext cx="537210" cy="61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dirty="0">
                <a:solidFill>
                  <a:schemeClr val="tx1"/>
                </a:solidFill>
              </a:rPr>
              <a:t>0</a:t>
            </a:r>
            <a:endParaRPr lang="zh-CN" altLang="en-US" sz="3200" dirty="0">
              <a:solidFill>
                <a:schemeClr val="tx1"/>
              </a:solidFill>
            </a:endParaRPr>
          </a:p>
        </p:txBody>
      </p:sp>
      <p:sp>
        <p:nvSpPr>
          <p:cNvPr id="68" name="TextBox 67">
            <a:extLst>
              <a:ext uri="{FF2B5EF4-FFF2-40B4-BE49-F238E27FC236}">
                <a16:creationId xmlns:a16="http://schemas.microsoft.com/office/drawing/2014/main" id="{1A0B0CD9-0E09-A046-9418-9ED6523C23F4}"/>
              </a:ext>
            </a:extLst>
          </p:cNvPr>
          <p:cNvSpPr txBox="1"/>
          <p:nvPr/>
        </p:nvSpPr>
        <p:spPr>
          <a:xfrm>
            <a:off x="5833110" y="5667740"/>
            <a:ext cx="2792431" cy="523220"/>
          </a:xfrm>
          <a:prstGeom prst="rect">
            <a:avLst/>
          </a:prstGeom>
          <a:noFill/>
        </p:spPr>
        <p:txBody>
          <a:bodyPr wrap="none" rtlCol="0">
            <a:spAutoFit/>
          </a:bodyPr>
          <a:lstStyle/>
          <a:p>
            <a:r>
              <a:rPr lang="en-US" sz="2800" dirty="0"/>
              <a:t>Public data vector</a:t>
            </a:r>
          </a:p>
        </p:txBody>
      </p:sp>
      <p:sp>
        <p:nvSpPr>
          <p:cNvPr id="70" name="Curved Down Arrow 69">
            <a:extLst>
              <a:ext uri="{FF2B5EF4-FFF2-40B4-BE49-F238E27FC236}">
                <a16:creationId xmlns:a16="http://schemas.microsoft.com/office/drawing/2014/main" id="{5FDA3DA4-C29D-624F-AC22-CCE433C7D2B8}"/>
              </a:ext>
            </a:extLst>
          </p:cNvPr>
          <p:cNvSpPr/>
          <p:nvPr/>
        </p:nvSpPr>
        <p:spPr>
          <a:xfrm>
            <a:off x="1051560" y="1356360"/>
            <a:ext cx="8763000" cy="1021080"/>
          </a:xfrm>
          <a:prstGeom prst="curvedDownArrow">
            <a:avLst>
              <a:gd name="adj1" fmla="val 25000"/>
              <a:gd name="adj2" fmla="val 92125"/>
              <a:gd name="adj3" fmla="val 25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AB85BF82-F6F9-3249-AAD6-C328C6D6E771}"/>
              </a:ext>
            </a:extLst>
          </p:cNvPr>
          <p:cNvSpPr txBox="1"/>
          <p:nvPr/>
        </p:nvSpPr>
        <p:spPr>
          <a:xfrm>
            <a:off x="9620250" y="3022963"/>
            <a:ext cx="2544286" cy="1815882"/>
          </a:xfrm>
          <a:prstGeom prst="rect">
            <a:avLst/>
          </a:prstGeom>
          <a:noFill/>
        </p:spPr>
        <p:txBody>
          <a:bodyPr wrap="none" rtlCol="0">
            <a:spAutoFit/>
          </a:bodyPr>
          <a:lstStyle/>
          <a:p>
            <a:pPr algn="ctr"/>
            <a:r>
              <a:rPr lang="en-US" sz="2800" dirty="0"/>
              <a:t>Projected public</a:t>
            </a:r>
          </a:p>
          <a:p>
            <a:pPr algn="ctr"/>
            <a:r>
              <a:rPr lang="en-US" sz="2800" dirty="0"/>
              <a:t>data vector</a:t>
            </a:r>
          </a:p>
          <a:p>
            <a:pPr algn="ctr"/>
            <a:r>
              <a:rPr lang="en-US" sz="2800" dirty="0"/>
              <a:t>returned</a:t>
            </a:r>
          </a:p>
          <a:p>
            <a:pPr algn="ctr"/>
            <a:r>
              <a:rPr lang="en-US" sz="2800" dirty="0"/>
              <a:t>to coordinator</a:t>
            </a:r>
          </a:p>
        </p:txBody>
      </p:sp>
      <p:sp>
        <p:nvSpPr>
          <p:cNvPr id="50" name="Slide Number Placeholder 49">
            <a:extLst>
              <a:ext uri="{FF2B5EF4-FFF2-40B4-BE49-F238E27FC236}">
                <a16:creationId xmlns:a16="http://schemas.microsoft.com/office/drawing/2014/main" id="{F15D70D1-89F6-426B-9FBF-0806665EB062}"/>
              </a:ext>
            </a:extLst>
          </p:cNvPr>
          <p:cNvSpPr>
            <a:spLocks noGrp="1"/>
          </p:cNvSpPr>
          <p:nvPr>
            <p:ph type="sldNum" sz="quarter" idx="12"/>
          </p:nvPr>
        </p:nvSpPr>
        <p:spPr/>
        <p:txBody>
          <a:bodyPr/>
          <a:lstStyle/>
          <a:p>
            <a:fld id="{2686027B-D38C-4B2E-A090-202E177FA9B0}" type="slidenum">
              <a:rPr lang="en-US" smtClean="0"/>
              <a:t>13</a:t>
            </a:fld>
            <a:endParaRPr lang="en-US"/>
          </a:p>
        </p:txBody>
      </p:sp>
    </p:spTree>
    <p:extLst>
      <p:ext uri="{BB962C8B-B14F-4D97-AF65-F5344CB8AC3E}">
        <p14:creationId xmlns:p14="http://schemas.microsoft.com/office/powerpoint/2010/main" val="211236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Feature Learning</a:t>
            </a:r>
          </a:p>
        </p:txBody>
      </p:sp>
      <p:sp>
        <p:nvSpPr>
          <p:cNvPr id="3" name="Content Placeholder 2"/>
          <p:cNvSpPr>
            <a:spLocks noGrp="1"/>
          </p:cNvSpPr>
          <p:nvPr>
            <p:ph idx="1"/>
          </p:nvPr>
        </p:nvSpPr>
        <p:spPr/>
        <p:txBody>
          <a:bodyPr>
            <a:normAutofit/>
          </a:bodyPr>
          <a:lstStyle/>
          <a:p>
            <a:r>
              <a:rPr lang="en-US" dirty="0"/>
              <a:t>How unsupervised feature learning helps?</a:t>
            </a:r>
          </a:p>
          <a:p>
            <a:pPr lvl="1"/>
            <a:r>
              <a:rPr lang="en-US" dirty="0"/>
              <a:t>Assume </a:t>
            </a:r>
            <a:r>
              <a:rPr lang="el-GR" dirty="0"/>
              <a:t>Ψ</a:t>
            </a:r>
            <a:r>
              <a:rPr lang="en-US" dirty="0"/>
              <a:t> is an effective linear transform for feature extraction that can be learned</a:t>
            </a:r>
          </a:p>
          <a:p>
            <a:pPr lvl="1"/>
            <a:endParaRPr lang="en-US" dirty="0"/>
          </a:p>
          <a:p>
            <a:pPr lvl="1"/>
            <a:endParaRPr lang="en-US" dirty="0"/>
          </a:p>
          <a:p>
            <a:pPr lvl="1"/>
            <a:r>
              <a:rPr lang="en-US" dirty="0"/>
              <a:t>The effective linear transform for projected data is </a:t>
            </a:r>
            <a:r>
              <a:rPr lang="el-GR" dirty="0"/>
              <a:t>Ψ</a:t>
            </a:r>
            <a:r>
              <a:rPr lang="en-US" i="1" dirty="0"/>
              <a:t>R</a:t>
            </a:r>
            <a:r>
              <a:rPr lang="en-US" baseline="30000" dirty="0"/>
              <a:t>-1</a:t>
            </a:r>
          </a:p>
          <a:p>
            <a:pPr lvl="1"/>
            <a:endParaRPr lang="en-US" i="1" dirty="0"/>
          </a:p>
          <a:p>
            <a:pPr lvl="1"/>
            <a:endParaRPr lang="en-US" i="1" dirty="0"/>
          </a:p>
          <a:p>
            <a:pPr lvl="2"/>
            <a:endParaRPr lang="en-US" dirty="0"/>
          </a:p>
          <a:p>
            <a:pPr lvl="2"/>
            <a:r>
              <a:rPr lang="el-GR" dirty="0"/>
              <a:t>Ψ</a:t>
            </a:r>
            <a:r>
              <a:rPr lang="en-US" i="1" dirty="0"/>
              <a:t>R</a:t>
            </a:r>
            <a:r>
              <a:rPr lang="en-US" baseline="30000" dirty="0"/>
              <a:t>-1  </a:t>
            </a:r>
            <a:r>
              <a:rPr lang="en-US" i="1" dirty="0"/>
              <a:t>can be learned as well</a:t>
            </a:r>
          </a:p>
        </p:txBody>
      </p:sp>
      <p:graphicFrame>
        <p:nvGraphicFramePr>
          <p:cNvPr id="4" name="Object 3"/>
          <p:cNvGraphicFramePr>
            <a:graphicFrameLocks noChangeAspect="1"/>
          </p:cNvGraphicFramePr>
          <p:nvPr>
            <p:extLst>
              <p:ext uri="{D42A27DB-BD31-4B8C-83A1-F6EECF244321}">
                <p14:modId xmlns:p14="http://schemas.microsoft.com/office/powerpoint/2010/main" val="41068910"/>
              </p:ext>
            </p:extLst>
          </p:nvPr>
        </p:nvGraphicFramePr>
        <p:xfrm>
          <a:off x="5181600" y="3200400"/>
          <a:ext cx="1371600" cy="548640"/>
        </p:xfrm>
        <a:graphic>
          <a:graphicData uri="http://schemas.openxmlformats.org/presentationml/2006/ole">
            <mc:AlternateContent xmlns:mc="http://schemas.openxmlformats.org/markup-compatibility/2006">
              <mc:Choice xmlns:v="urn:schemas-microsoft-com:vml" Requires="v">
                <p:oleObj spid="_x0000_s3686" name="Microsoft Equation 3.0" r:id="rId4" imgW="507960" imgH="203040" progId="Equation.3">
                  <p:embed/>
                </p:oleObj>
              </mc:Choice>
              <mc:Fallback>
                <p:oleObj name="Microsoft Equation 3.0" r:id="rId4" imgW="507960" imgH="203040" progId="Equation.3">
                  <p:embed/>
                  <p:pic>
                    <p:nvPicPr>
                      <p:cNvPr id="4" name="Object 3"/>
                      <p:cNvPicPr/>
                      <p:nvPr/>
                    </p:nvPicPr>
                    <p:blipFill>
                      <a:blip r:embed="rId5"/>
                      <a:stretch>
                        <a:fillRect/>
                      </a:stretch>
                    </p:blipFill>
                    <p:spPr>
                      <a:xfrm>
                        <a:off x="5181600" y="3200400"/>
                        <a:ext cx="1371600" cy="54864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71628241"/>
              </p:ext>
            </p:extLst>
          </p:nvPr>
        </p:nvGraphicFramePr>
        <p:xfrm>
          <a:off x="4724400" y="4345464"/>
          <a:ext cx="2743200" cy="617537"/>
        </p:xfrm>
        <a:graphic>
          <a:graphicData uri="http://schemas.openxmlformats.org/presentationml/2006/ole">
            <mc:AlternateContent xmlns:mc="http://schemas.openxmlformats.org/markup-compatibility/2006">
              <mc:Choice xmlns:v="urn:schemas-microsoft-com:vml" Requires="v">
                <p:oleObj spid="_x0000_s3687" name="Microsoft Equation 3.0" r:id="rId6" imgW="1015920" imgH="228600" progId="Equation.3">
                  <p:embed/>
                </p:oleObj>
              </mc:Choice>
              <mc:Fallback>
                <p:oleObj name="Microsoft Equation 3.0" r:id="rId6" imgW="1015920" imgH="228600" progId="Equation.3">
                  <p:embed/>
                  <p:pic>
                    <p:nvPicPr>
                      <p:cNvPr id="5" name="Object 4"/>
                      <p:cNvPicPr>
                        <a:picLocks noChangeAspect="1" noChangeArrowheads="1"/>
                      </p:cNvPicPr>
                      <p:nvPr/>
                    </p:nvPicPr>
                    <p:blipFill>
                      <a:blip r:embed="rId7"/>
                      <a:srcRect/>
                      <a:stretch>
                        <a:fillRect/>
                      </a:stretch>
                    </p:blipFill>
                    <p:spPr bwMode="auto">
                      <a:xfrm>
                        <a:off x="4724400" y="4345464"/>
                        <a:ext cx="27432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a:extLst>
              <a:ext uri="{FF2B5EF4-FFF2-40B4-BE49-F238E27FC236}">
                <a16:creationId xmlns:a16="http://schemas.microsoft.com/office/drawing/2014/main" id="{EF487634-EE2F-4621-A112-66D2C5010CA0}"/>
              </a:ext>
            </a:extLst>
          </p:cNvPr>
          <p:cNvSpPr>
            <a:spLocks noGrp="1"/>
          </p:cNvSpPr>
          <p:nvPr>
            <p:ph type="sldNum" sz="quarter" idx="12"/>
          </p:nvPr>
        </p:nvSpPr>
        <p:spPr/>
        <p:txBody>
          <a:bodyPr/>
          <a:lstStyle/>
          <a:p>
            <a:fld id="{2686027B-D38C-4B2E-A090-202E177FA9B0}" type="slidenum">
              <a:rPr lang="en-US" smtClean="0"/>
              <a:t>14</a:t>
            </a:fld>
            <a:endParaRPr lang="en-US"/>
          </a:p>
        </p:txBody>
      </p:sp>
    </p:spTree>
    <p:extLst>
      <p:ext uri="{BB962C8B-B14F-4D97-AF65-F5344CB8AC3E}">
        <p14:creationId xmlns:p14="http://schemas.microsoft.com/office/powerpoint/2010/main" val="299931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40"/>
            <a:ext cx="10515600" cy="1325563"/>
          </a:xfrm>
        </p:spPr>
        <p:txBody>
          <a:bodyPr/>
          <a:lstStyle/>
          <a:p>
            <a:r>
              <a:rPr lang="en-US" dirty="0"/>
              <a:t>Challenges</a:t>
            </a:r>
          </a:p>
        </p:txBody>
      </p:sp>
      <p:sp>
        <p:nvSpPr>
          <p:cNvPr id="3" name="Content Placeholder 2"/>
          <p:cNvSpPr>
            <a:spLocks noGrp="1"/>
          </p:cNvSpPr>
          <p:nvPr>
            <p:ph idx="1"/>
          </p:nvPr>
        </p:nvSpPr>
        <p:spPr>
          <a:xfrm>
            <a:off x="1981200" y="5076092"/>
            <a:ext cx="8229600" cy="1676400"/>
          </a:xfrm>
        </p:spPr>
        <p:txBody>
          <a:bodyPr>
            <a:normAutofit lnSpcReduction="10000"/>
          </a:bodyPr>
          <a:lstStyle/>
          <a:p>
            <a:endParaRPr lang="en-US" dirty="0"/>
          </a:p>
          <a:p>
            <a:r>
              <a:rPr lang="en-US" dirty="0"/>
              <a:t>Significantly increased pattern complexity of the mixed projected data</a:t>
            </a:r>
          </a:p>
          <a:p>
            <a:pPr lvl="1"/>
            <a:r>
              <a:rPr lang="en-US" dirty="0"/>
              <a:t>Can deep learning address this?</a:t>
            </a:r>
          </a:p>
        </p:txBody>
      </p:sp>
      <p:sp>
        <p:nvSpPr>
          <p:cNvPr id="4" name="TextBox 3"/>
          <p:cNvSpPr txBox="1"/>
          <p:nvPr/>
        </p:nvSpPr>
        <p:spPr>
          <a:xfrm>
            <a:off x="2097637" y="2428129"/>
            <a:ext cx="6427914" cy="523220"/>
          </a:xfrm>
          <a:prstGeom prst="rect">
            <a:avLst/>
          </a:prstGeom>
          <a:noFill/>
        </p:spPr>
        <p:txBody>
          <a:bodyPr wrap="none" rtlCol="0">
            <a:spAutoFit/>
          </a:bodyPr>
          <a:lstStyle/>
          <a:p>
            <a:r>
              <a:rPr lang="en-US" sz="2800" dirty="0"/>
              <a:t>An example of 4-node system with 2D data</a:t>
            </a:r>
          </a:p>
        </p:txBody>
      </p:sp>
      <p:pic>
        <p:nvPicPr>
          <p:cNvPr id="10" name="Picture 9">
            <a:extLst>
              <a:ext uri="{FF2B5EF4-FFF2-40B4-BE49-F238E27FC236}">
                <a16:creationId xmlns:a16="http://schemas.microsoft.com/office/drawing/2014/main" id="{7984C157-E697-4CBB-98CD-9FAEBBCC093A}"/>
              </a:ext>
            </a:extLst>
          </p:cNvPr>
          <p:cNvPicPr>
            <a:picLocks noChangeAspect="1"/>
          </p:cNvPicPr>
          <p:nvPr/>
        </p:nvPicPr>
        <p:blipFill>
          <a:blip r:embed="rId3"/>
          <a:stretch>
            <a:fillRect/>
          </a:stretch>
        </p:blipFill>
        <p:spPr>
          <a:xfrm>
            <a:off x="2541787" y="3051621"/>
            <a:ext cx="1733550" cy="1828800"/>
          </a:xfrm>
          <a:prstGeom prst="rect">
            <a:avLst/>
          </a:prstGeom>
        </p:spPr>
      </p:pic>
      <p:pic>
        <p:nvPicPr>
          <p:cNvPr id="11" name="Picture 10">
            <a:extLst>
              <a:ext uri="{FF2B5EF4-FFF2-40B4-BE49-F238E27FC236}">
                <a16:creationId xmlns:a16="http://schemas.microsoft.com/office/drawing/2014/main" id="{D2D58434-E7DB-4722-8093-13724D6FA8C9}"/>
              </a:ext>
            </a:extLst>
          </p:cNvPr>
          <p:cNvPicPr>
            <a:picLocks noChangeAspect="1"/>
          </p:cNvPicPr>
          <p:nvPr/>
        </p:nvPicPr>
        <p:blipFill>
          <a:blip r:embed="rId4"/>
          <a:stretch>
            <a:fillRect/>
          </a:stretch>
        </p:blipFill>
        <p:spPr>
          <a:xfrm>
            <a:off x="316227" y="3031091"/>
            <a:ext cx="1866900" cy="1952625"/>
          </a:xfrm>
          <a:prstGeom prst="rect">
            <a:avLst/>
          </a:prstGeom>
        </p:spPr>
      </p:pic>
      <p:pic>
        <p:nvPicPr>
          <p:cNvPr id="12" name="Picture 11">
            <a:extLst>
              <a:ext uri="{FF2B5EF4-FFF2-40B4-BE49-F238E27FC236}">
                <a16:creationId xmlns:a16="http://schemas.microsoft.com/office/drawing/2014/main" id="{81E12BC7-971F-41E3-8589-A6B21643D889}"/>
              </a:ext>
            </a:extLst>
          </p:cNvPr>
          <p:cNvPicPr>
            <a:picLocks noChangeAspect="1"/>
          </p:cNvPicPr>
          <p:nvPr/>
        </p:nvPicPr>
        <p:blipFill>
          <a:blip r:embed="rId5"/>
          <a:stretch>
            <a:fillRect/>
          </a:stretch>
        </p:blipFill>
        <p:spPr>
          <a:xfrm>
            <a:off x="4327587" y="3026329"/>
            <a:ext cx="1847850" cy="1933575"/>
          </a:xfrm>
          <a:prstGeom prst="rect">
            <a:avLst/>
          </a:prstGeom>
        </p:spPr>
      </p:pic>
      <p:pic>
        <p:nvPicPr>
          <p:cNvPr id="13" name="Picture 12">
            <a:extLst>
              <a:ext uri="{FF2B5EF4-FFF2-40B4-BE49-F238E27FC236}">
                <a16:creationId xmlns:a16="http://schemas.microsoft.com/office/drawing/2014/main" id="{BE35B9AA-657C-4F01-AF66-8E0488B1B736}"/>
              </a:ext>
            </a:extLst>
          </p:cNvPr>
          <p:cNvPicPr>
            <a:picLocks noChangeAspect="1"/>
          </p:cNvPicPr>
          <p:nvPr/>
        </p:nvPicPr>
        <p:blipFill>
          <a:blip r:embed="rId6"/>
          <a:stretch>
            <a:fillRect/>
          </a:stretch>
        </p:blipFill>
        <p:spPr>
          <a:xfrm>
            <a:off x="6175437" y="3026329"/>
            <a:ext cx="1800225" cy="1895475"/>
          </a:xfrm>
          <a:prstGeom prst="rect">
            <a:avLst/>
          </a:prstGeom>
        </p:spPr>
      </p:pic>
      <p:pic>
        <p:nvPicPr>
          <p:cNvPr id="14" name="Picture 13">
            <a:extLst>
              <a:ext uri="{FF2B5EF4-FFF2-40B4-BE49-F238E27FC236}">
                <a16:creationId xmlns:a16="http://schemas.microsoft.com/office/drawing/2014/main" id="{EBDBEA91-77D3-4928-8E13-86CA4C66FDA7}"/>
              </a:ext>
            </a:extLst>
          </p:cNvPr>
          <p:cNvPicPr>
            <a:picLocks noChangeAspect="1"/>
          </p:cNvPicPr>
          <p:nvPr/>
        </p:nvPicPr>
        <p:blipFill>
          <a:blip r:embed="rId7"/>
          <a:stretch>
            <a:fillRect/>
          </a:stretch>
        </p:blipFill>
        <p:spPr>
          <a:xfrm>
            <a:off x="7967361" y="2984946"/>
            <a:ext cx="1914525" cy="1962150"/>
          </a:xfrm>
          <a:prstGeom prst="rect">
            <a:avLst/>
          </a:prstGeom>
        </p:spPr>
      </p:pic>
      <p:pic>
        <p:nvPicPr>
          <p:cNvPr id="15" name="Picture 14">
            <a:extLst>
              <a:ext uri="{FF2B5EF4-FFF2-40B4-BE49-F238E27FC236}">
                <a16:creationId xmlns:a16="http://schemas.microsoft.com/office/drawing/2014/main" id="{F3DA9AAA-44EB-4797-89A1-EA56160805F3}"/>
              </a:ext>
            </a:extLst>
          </p:cNvPr>
          <p:cNvPicPr>
            <a:picLocks noChangeAspect="1"/>
          </p:cNvPicPr>
          <p:nvPr/>
        </p:nvPicPr>
        <p:blipFill>
          <a:blip r:embed="rId8"/>
          <a:stretch>
            <a:fillRect/>
          </a:stretch>
        </p:blipFill>
        <p:spPr>
          <a:xfrm>
            <a:off x="10216654" y="2975421"/>
            <a:ext cx="1876425" cy="1981200"/>
          </a:xfrm>
          <a:prstGeom prst="rect">
            <a:avLst/>
          </a:prstGeom>
        </p:spPr>
      </p:pic>
      <p:sp>
        <p:nvSpPr>
          <p:cNvPr id="18" name="TextBox 17">
            <a:extLst>
              <a:ext uri="{FF2B5EF4-FFF2-40B4-BE49-F238E27FC236}">
                <a16:creationId xmlns:a16="http://schemas.microsoft.com/office/drawing/2014/main" id="{B0EAE893-BFAA-4EFF-8014-910C4463111D}"/>
              </a:ext>
            </a:extLst>
          </p:cNvPr>
          <p:cNvSpPr txBox="1"/>
          <p:nvPr/>
        </p:nvSpPr>
        <p:spPr>
          <a:xfrm>
            <a:off x="557084" y="4947096"/>
            <a:ext cx="1385187" cy="369332"/>
          </a:xfrm>
          <a:prstGeom prst="rect">
            <a:avLst/>
          </a:prstGeom>
          <a:noFill/>
        </p:spPr>
        <p:txBody>
          <a:bodyPr wrap="none" rtlCol="0">
            <a:spAutoFit/>
          </a:bodyPr>
          <a:lstStyle/>
          <a:p>
            <a:r>
              <a:rPr lang="en-US" altLang="zh-CN" dirty="0"/>
              <a:t>Original data</a:t>
            </a:r>
            <a:endParaRPr lang="zh-CN" altLang="en-US" dirty="0"/>
          </a:p>
        </p:txBody>
      </p:sp>
      <p:sp>
        <p:nvSpPr>
          <p:cNvPr id="19" name="TextBox 18">
            <a:extLst>
              <a:ext uri="{FF2B5EF4-FFF2-40B4-BE49-F238E27FC236}">
                <a16:creationId xmlns:a16="http://schemas.microsoft.com/office/drawing/2014/main" id="{E5591A8A-8B34-457E-81F5-FFBC7A3D8A2D}"/>
              </a:ext>
            </a:extLst>
          </p:cNvPr>
          <p:cNvSpPr txBox="1"/>
          <p:nvPr/>
        </p:nvSpPr>
        <p:spPr>
          <a:xfrm>
            <a:off x="4586567" y="4963187"/>
            <a:ext cx="2877775" cy="369332"/>
          </a:xfrm>
          <a:prstGeom prst="rect">
            <a:avLst/>
          </a:prstGeom>
          <a:noFill/>
        </p:spPr>
        <p:txBody>
          <a:bodyPr wrap="none" rtlCol="0">
            <a:spAutoFit/>
          </a:bodyPr>
          <a:lstStyle/>
          <a:p>
            <a:r>
              <a:rPr lang="en-US" altLang="zh-CN" dirty="0"/>
              <a:t>Projected data on each node</a:t>
            </a:r>
            <a:endParaRPr lang="zh-CN" altLang="en-US" dirty="0"/>
          </a:p>
        </p:txBody>
      </p:sp>
      <p:sp>
        <p:nvSpPr>
          <p:cNvPr id="20" name="TextBox 19">
            <a:extLst>
              <a:ext uri="{FF2B5EF4-FFF2-40B4-BE49-F238E27FC236}">
                <a16:creationId xmlns:a16="http://schemas.microsoft.com/office/drawing/2014/main" id="{D021CCD1-4E73-49FB-8683-8C49D7D3AC01}"/>
              </a:ext>
            </a:extLst>
          </p:cNvPr>
          <p:cNvSpPr txBox="1"/>
          <p:nvPr/>
        </p:nvSpPr>
        <p:spPr>
          <a:xfrm>
            <a:off x="10043633" y="4950435"/>
            <a:ext cx="2222468" cy="369332"/>
          </a:xfrm>
          <a:prstGeom prst="rect">
            <a:avLst/>
          </a:prstGeom>
          <a:noFill/>
        </p:spPr>
        <p:txBody>
          <a:bodyPr wrap="none" rtlCol="0">
            <a:spAutoFit/>
          </a:bodyPr>
          <a:lstStyle/>
          <a:p>
            <a:r>
              <a:rPr lang="en-US" altLang="zh-CN" dirty="0"/>
              <a:t>Projected data mixed </a:t>
            </a:r>
            <a:endParaRPr lang="zh-CN" altLang="en-US" dirty="0"/>
          </a:p>
        </p:txBody>
      </p:sp>
      <p:sp>
        <p:nvSpPr>
          <p:cNvPr id="16" name="Content Placeholder 2">
            <a:extLst>
              <a:ext uri="{FF2B5EF4-FFF2-40B4-BE49-F238E27FC236}">
                <a16:creationId xmlns:a16="http://schemas.microsoft.com/office/drawing/2014/main" id="{D0DD54DC-9EBD-A447-BAF2-991F6CCC0E32}"/>
              </a:ext>
            </a:extLst>
          </p:cNvPr>
          <p:cNvSpPr txBox="1">
            <a:spLocks/>
          </p:cNvSpPr>
          <p:nvPr/>
        </p:nvSpPr>
        <p:spPr>
          <a:xfrm>
            <a:off x="838200" y="1315670"/>
            <a:ext cx="10515600" cy="1040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Independent </a:t>
            </a:r>
            <a:r>
              <a:rPr lang="en-US" dirty="0" err="1"/>
              <a:t>Rs</a:t>
            </a:r>
            <a:r>
              <a:rPr lang="en-US" dirty="0"/>
              <a:t> to preclude collusion</a:t>
            </a:r>
          </a:p>
          <a:p>
            <a:pPr lvl="1"/>
            <a:r>
              <a:rPr lang="en-US" dirty="0"/>
              <a:t>No single linear transform to extract features</a:t>
            </a:r>
          </a:p>
        </p:txBody>
      </p:sp>
      <p:cxnSp>
        <p:nvCxnSpPr>
          <p:cNvPr id="6" name="Straight Connector 5">
            <a:extLst>
              <a:ext uri="{FF2B5EF4-FFF2-40B4-BE49-F238E27FC236}">
                <a16:creationId xmlns:a16="http://schemas.microsoft.com/office/drawing/2014/main" id="{4DF1FE5E-7D91-5F46-B468-BE52FD9FE40A}"/>
              </a:ext>
            </a:extLst>
          </p:cNvPr>
          <p:cNvCxnSpPr>
            <a:cxnSpLocks/>
          </p:cNvCxnSpPr>
          <p:nvPr/>
        </p:nvCxnSpPr>
        <p:spPr>
          <a:xfrm>
            <a:off x="2541787" y="3851031"/>
            <a:ext cx="1733550" cy="246184"/>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2130C6B-63F4-E14D-BC78-345EA6F53576}"/>
              </a:ext>
            </a:extLst>
          </p:cNvPr>
          <p:cNvCxnSpPr>
            <a:cxnSpLocks/>
          </p:cNvCxnSpPr>
          <p:nvPr/>
        </p:nvCxnSpPr>
        <p:spPr>
          <a:xfrm>
            <a:off x="4384737" y="3842929"/>
            <a:ext cx="1733550" cy="246184"/>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39F6528-27C4-724E-99F2-2EC3C6CA3C42}"/>
              </a:ext>
            </a:extLst>
          </p:cNvPr>
          <p:cNvCxnSpPr>
            <a:cxnSpLocks/>
            <a:stCxn id="13" idx="0"/>
            <a:endCxn id="13" idx="2"/>
          </p:cNvCxnSpPr>
          <p:nvPr/>
        </p:nvCxnSpPr>
        <p:spPr>
          <a:xfrm>
            <a:off x="7075550" y="3026329"/>
            <a:ext cx="0" cy="1895475"/>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BE9C5982-43AE-CE46-AAFD-6252D79791A9}"/>
              </a:ext>
            </a:extLst>
          </p:cNvPr>
          <p:cNvCxnSpPr>
            <a:cxnSpLocks/>
          </p:cNvCxnSpPr>
          <p:nvPr/>
        </p:nvCxnSpPr>
        <p:spPr>
          <a:xfrm>
            <a:off x="8141677" y="3569678"/>
            <a:ext cx="1596994" cy="788377"/>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sp>
        <p:nvSpPr>
          <p:cNvPr id="5" name="Slide Number Placeholder 4">
            <a:extLst>
              <a:ext uri="{FF2B5EF4-FFF2-40B4-BE49-F238E27FC236}">
                <a16:creationId xmlns:a16="http://schemas.microsoft.com/office/drawing/2014/main" id="{B10A9927-E2CD-4E60-9D34-FBE4C24B2599}"/>
              </a:ext>
            </a:extLst>
          </p:cNvPr>
          <p:cNvSpPr>
            <a:spLocks noGrp="1"/>
          </p:cNvSpPr>
          <p:nvPr>
            <p:ph type="sldNum" sz="quarter" idx="12"/>
          </p:nvPr>
        </p:nvSpPr>
        <p:spPr/>
        <p:txBody>
          <a:bodyPr/>
          <a:lstStyle/>
          <a:p>
            <a:fld id="{2686027B-D38C-4B2E-A090-202E177FA9B0}" type="slidenum">
              <a:rPr lang="en-US" smtClean="0"/>
              <a:t>15</a:t>
            </a:fld>
            <a:endParaRPr lang="en-US"/>
          </a:p>
        </p:txBody>
      </p:sp>
    </p:spTree>
    <p:extLst>
      <p:ext uri="{BB962C8B-B14F-4D97-AF65-F5344CB8AC3E}">
        <p14:creationId xmlns:p14="http://schemas.microsoft.com/office/powerpoint/2010/main" val="41995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CD7E17-4AF1-B145-A409-C2AEEA15672A}"/>
              </a:ext>
            </a:extLst>
          </p:cNvPr>
          <p:cNvSpPr/>
          <p:nvPr/>
        </p:nvSpPr>
        <p:spPr>
          <a:xfrm>
            <a:off x="-372292" y="1866403"/>
            <a:ext cx="13228320" cy="514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F4DE71-F992-D445-8B83-4F1182E43842}"/>
              </a:ext>
            </a:extLst>
          </p:cNvPr>
          <p:cNvSpPr/>
          <p:nvPr/>
        </p:nvSpPr>
        <p:spPr>
          <a:xfrm>
            <a:off x="-372292" y="-359230"/>
            <a:ext cx="13228320" cy="24693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0805"/>
            <a:ext cx="10515600" cy="1325563"/>
          </a:xfrm>
        </p:spPr>
        <p:txBody>
          <a:bodyPr>
            <a:normAutofit/>
          </a:bodyPr>
          <a:lstStyle/>
          <a:p>
            <a:r>
              <a:rPr lang="en-US" sz="4000" dirty="0"/>
              <a:t>Our approach</a:t>
            </a:r>
          </a:p>
        </p:txBody>
      </p:sp>
      <p:sp>
        <p:nvSpPr>
          <p:cNvPr id="3" name="Content Placeholder 2"/>
          <p:cNvSpPr>
            <a:spLocks noGrp="1"/>
          </p:cNvSpPr>
          <p:nvPr>
            <p:ph idx="1"/>
          </p:nvPr>
        </p:nvSpPr>
        <p:spPr>
          <a:xfrm>
            <a:off x="838200" y="1276983"/>
            <a:ext cx="10515600" cy="5733733"/>
          </a:xfrm>
        </p:spPr>
        <p:txBody>
          <a:bodyPr>
            <a:normAutofit fontScale="92500" lnSpcReduction="20000"/>
          </a:bodyPr>
          <a:lstStyle/>
          <a:p>
            <a:r>
              <a:rPr lang="en-US" b="1" u="sng" dirty="0">
                <a:solidFill>
                  <a:srgbClr val="C00000"/>
                </a:solidFill>
              </a:rPr>
              <a:t>Gaussian random projection</a:t>
            </a:r>
            <a:r>
              <a:rPr lang="en-US" b="1" dirty="0">
                <a:solidFill>
                  <a:srgbClr val="C00000"/>
                </a:solidFill>
              </a:rPr>
              <a:t> </a:t>
            </a:r>
            <a:r>
              <a:rPr lang="en-US" b="1" dirty="0"/>
              <a:t>+</a:t>
            </a:r>
            <a:r>
              <a:rPr lang="en-US" b="1" dirty="0">
                <a:solidFill>
                  <a:srgbClr val="C00000"/>
                </a:solidFill>
              </a:rPr>
              <a:t> </a:t>
            </a:r>
            <a:r>
              <a:rPr lang="en-US" b="1" u="sng" dirty="0">
                <a:solidFill>
                  <a:srgbClr val="C00000"/>
                </a:solidFill>
              </a:rPr>
              <a:t>deep learning</a:t>
            </a:r>
          </a:p>
          <a:p>
            <a:endParaRPr lang="en-US" dirty="0"/>
          </a:p>
          <a:p>
            <a:endParaRPr lang="en-US" dirty="0"/>
          </a:p>
          <a:p>
            <a:pPr lvl="1"/>
            <a:endParaRPr lang="en-US" dirty="0"/>
          </a:p>
          <a:p>
            <a:pPr lvl="1"/>
            <a:endParaRPr lang="en-US" dirty="0"/>
          </a:p>
          <a:p>
            <a:r>
              <a:rPr lang="en-US" b="1" u="sng" dirty="0">
                <a:solidFill>
                  <a:srgbClr val="C00000"/>
                </a:solidFill>
              </a:rPr>
              <a:t>Gaussian random projection</a:t>
            </a:r>
            <a:r>
              <a:rPr lang="en-US" b="1" dirty="0">
                <a:solidFill>
                  <a:srgbClr val="C00000"/>
                </a:solidFill>
              </a:rPr>
              <a:t> </a:t>
            </a:r>
            <a:r>
              <a:rPr lang="en-US" b="1" dirty="0"/>
              <a:t>+</a:t>
            </a:r>
            <a:r>
              <a:rPr lang="en-US" b="1" dirty="0">
                <a:solidFill>
                  <a:srgbClr val="C00000"/>
                </a:solidFill>
              </a:rPr>
              <a:t> </a:t>
            </a:r>
            <a:r>
              <a:rPr lang="en-US" b="1" dirty="0"/>
              <a:t>SVM</a:t>
            </a:r>
            <a:endParaRPr lang="en-US" dirty="0"/>
          </a:p>
          <a:p>
            <a:pPr lvl="1"/>
            <a:r>
              <a:rPr lang="en-US" dirty="0"/>
              <a:t>Grid search for best setting of RBF kernel (several days)</a:t>
            </a:r>
          </a:p>
          <a:p>
            <a:pPr lvl="1"/>
            <a:endParaRPr lang="en-US" dirty="0"/>
          </a:p>
          <a:p>
            <a:r>
              <a:rPr lang="en-US" b="1" u="sng" dirty="0">
                <a:solidFill>
                  <a:srgbClr val="C00000"/>
                </a:solidFill>
              </a:rPr>
              <a:t>Gaussian random projection</a:t>
            </a:r>
            <a:r>
              <a:rPr lang="en-US" b="1" dirty="0">
                <a:solidFill>
                  <a:srgbClr val="C00000"/>
                </a:solidFill>
              </a:rPr>
              <a:t> </a:t>
            </a:r>
            <a:r>
              <a:rPr lang="en-US" b="1" dirty="0"/>
              <a:t>+ non-collaborative deep learning</a:t>
            </a:r>
            <a:endParaRPr lang="en-US" dirty="0"/>
          </a:p>
          <a:p>
            <a:pPr lvl="1"/>
            <a:r>
              <a:rPr lang="en-US" dirty="0"/>
              <a:t>Coordinator builds individual models for participants</a:t>
            </a:r>
          </a:p>
          <a:p>
            <a:pPr lvl="1"/>
            <a:endParaRPr lang="en-US" dirty="0"/>
          </a:p>
          <a:p>
            <a:r>
              <a:rPr lang="en-US" b="1" dirty="0"/>
              <a:t>Noise addition +</a:t>
            </a:r>
            <a:r>
              <a:rPr lang="en-US" b="1" dirty="0">
                <a:solidFill>
                  <a:srgbClr val="C00000"/>
                </a:solidFill>
              </a:rPr>
              <a:t> </a:t>
            </a:r>
            <a:r>
              <a:rPr lang="en-US" b="1" u="sng" dirty="0">
                <a:solidFill>
                  <a:srgbClr val="C00000"/>
                </a:solidFill>
              </a:rPr>
              <a:t>deep learning</a:t>
            </a:r>
            <a:endParaRPr lang="en-US" u="sng" dirty="0"/>
          </a:p>
          <a:p>
            <a:pPr lvl="1"/>
            <a:r>
              <a:rPr lang="en-US" dirty="0"/>
              <a:t>Noise addition ensures differential privacy</a:t>
            </a:r>
          </a:p>
          <a:p>
            <a:pPr lvl="1"/>
            <a:endParaRPr lang="en-US" dirty="0"/>
          </a:p>
          <a:p>
            <a:r>
              <a:rPr lang="en-US" b="1" dirty="0"/>
              <a:t>Noise addition + SVM</a:t>
            </a:r>
          </a:p>
        </p:txBody>
      </p:sp>
      <p:sp>
        <p:nvSpPr>
          <p:cNvPr id="4" name="Title 1">
            <a:extLst>
              <a:ext uri="{FF2B5EF4-FFF2-40B4-BE49-F238E27FC236}">
                <a16:creationId xmlns:a16="http://schemas.microsoft.com/office/drawing/2014/main" id="{03E68E8A-4A66-8F45-947D-E5AA831D2914}"/>
              </a:ext>
            </a:extLst>
          </p:cNvPr>
          <p:cNvSpPr txBox="1">
            <a:spLocks/>
          </p:cNvSpPr>
          <p:nvPr/>
        </p:nvSpPr>
        <p:spPr>
          <a:xfrm>
            <a:off x="838200" y="19594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Baseline approaches</a:t>
            </a:r>
          </a:p>
        </p:txBody>
      </p:sp>
      <p:sp>
        <p:nvSpPr>
          <p:cNvPr id="7" name="TextBox 6">
            <a:extLst>
              <a:ext uri="{FF2B5EF4-FFF2-40B4-BE49-F238E27FC236}">
                <a16:creationId xmlns:a16="http://schemas.microsoft.com/office/drawing/2014/main" id="{CCC2819D-B8B2-0F4C-9A23-88AB9BDB55FD}"/>
              </a:ext>
            </a:extLst>
          </p:cNvPr>
          <p:cNvSpPr txBox="1"/>
          <p:nvPr/>
        </p:nvSpPr>
        <p:spPr>
          <a:xfrm>
            <a:off x="5363310" y="1282513"/>
            <a:ext cx="1165575" cy="1446550"/>
          </a:xfrm>
          <a:prstGeom prst="rect">
            <a:avLst/>
          </a:prstGeom>
          <a:noFill/>
        </p:spPr>
        <p:txBody>
          <a:bodyPr wrap="none" rtlCol="0">
            <a:spAutoFit/>
          </a:bodyPr>
          <a:lstStyle/>
          <a:p>
            <a:r>
              <a:rPr lang="en-US" sz="8800" b="1" dirty="0">
                <a:ln w="6600">
                  <a:solidFill>
                    <a:schemeClr val="accent2"/>
                  </a:solidFill>
                  <a:prstDash val="solid"/>
                </a:ln>
                <a:solidFill>
                  <a:srgbClr val="FFFFFF"/>
                </a:solidFill>
                <a:effectLst>
                  <a:outerShdw dist="38100" dir="2700000" algn="tl" rotWithShape="0">
                    <a:schemeClr val="accent2"/>
                  </a:outerShdw>
                </a:effectLst>
              </a:rPr>
              <a:t>vs</a:t>
            </a:r>
          </a:p>
        </p:txBody>
      </p:sp>
      <p:sp>
        <p:nvSpPr>
          <p:cNvPr id="8" name="Slide Number Placeholder 7">
            <a:extLst>
              <a:ext uri="{FF2B5EF4-FFF2-40B4-BE49-F238E27FC236}">
                <a16:creationId xmlns:a16="http://schemas.microsoft.com/office/drawing/2014/main" id="{211BB25D-135C-44E4-89F9-2BC483B6D9A2}"/>
              </a:ext>
            </a:extLst>
          </p:cNvPr>
          <p:cNvSpPr>
            <a:spLocks noGrp="1"/>
          </p:cNvSpPr>
          <p:nvPr>
            <p:ph type="sldNum" sz="quarter" idx="12"/>
          </p:nvPr>
        </p:nvSpPr>
        <p:spPr/>
        <p:txBody>
          <a:bodyPr/>
          <a:lstStyle/>
          <a:p>
            <a:fld id="{2686027B-D38C-4B2E-A090-202E177FA9B0}" type="slidenum">
              <a:rPr lang="en-US" smtClean="0"/>
              <a:t>16</a:t>
            </a:fld>
            <a:endParaRPr lang="en-US"/>
          </a:p>
        </p:txBody>
      </p:sp>
    </p:spTree>
    <p:extLst>
      <p:ext uri="{BB962C8B-B14F-4D97-AF65-F5344CB8AC3E}">
        <p14:creationId xmlns:p14="http://schemas.microsoft.com/office/powerpoint/2010/main" val="244225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B86-1C44-0846-9A5C-0047A8426C93}"/>
              </a:ext>
            </a:extLst>
          </p:cNvPr>
          <p:cNvSpPr>
            <a:spLocks noGrp="1"/>
          </p:cNvSpPr>
          <p:nvPr>
            <p:ph type="title"/>
          </p:nvPr>
        </p:nvSpPr>
        <p:spPr>
          <a:xfrm>
            <a:off x="838200" y="103862"/>
            <a:ext cx="10515600" cy="1325563"/>
          </a:xfrm>
        </p:spPr>
        <p:txBody>
          <a:bodyPr/>
          <a:lstStyle/>
          <a:p>
            <a:r>
              <a:rPr lang="en-US" dirty="0"/>
              <a:t>MNIST Dataset</a:t>
            </a:r>
          </a:p>
        </p:txBody>
      </p:sp>
      <p:pic>
        <p:nvPicPr>
          <p:cNvPr id="5" name="Picture 4">
            <a:extLst>
              <a:ext uri="{FF2B5EF4-FFF2-40B4-BE49-F238E27FC236}">
                <a16:creationId xmlns:a16="http://schemas.microsoft.com/office/drawing/2014/main" id="{A83C020C-BE37-3D4A-B487-53FEE94364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623" y="1420370"/>
            <a:ext cx="7770753" cy="508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4C13A1D3-6396-3940-A0EB-76351B3DB36E}"/>
              </a:ext>
            </a:extLst>
          </p:cNvPr>
          <p:cNvSpPr/>
          <p:nvPr/>
        </p:nvSpPr>
        <p:spPr>
          <a:xfrm>
            <a:off x="4983480" y="2325186"/>
            <a:ext cx="2178025"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DBA33D-F0E6-A847-BD64-17959165DAA6}"/>
              </a:ext>
            </a:extLst>
          </p:cNvPr>
          <p:cNvSpPr/>
          <p:nvPr/>
        </p:nvSpPr>
        <p:spPr>
          <a:xfrm>
            <a:off x="4116095" y="3580739"/>
            <a:ext cx="3912795" cy="41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2B2357-0186-3545-B1F6-C6449B0CDC1C}"/>
              </a:ext>
            </a:extLst>
          </p:cNvPr>
          <p:cNvSpPr/>
          <p:nvPr/>
        </p:nvSpPr>
        <p:spPr>
          <a:xfrm>
            <a:off x="3811295" y="4835136"/>
            <a:ext cx="4483619" cy="41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5CA937-B276-B14B-88A3-42A4E7D47CF8}"/>
              </a:ext>
            </a:extLst>
          </p:cNvPr>
          <p:cNvSpPr/>
          <p:nvPr/>
        </p:nvSpPr>
        <p:spPr>
          <a:xfrm>
            <a:off x="3706586" y="6089533"/>
            <a:ext cx="4483619" cy="41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CC393E-CD33-514E-A8BC-D7A18EEFAA82}"/>
              </a:ext>
            </a:extLst>
          </p:cNvPr>
          <p:cNvSpPr txBox="1"/>
          <p:nvPr/>
        </p:nvSpPr>
        <p:spPr>
          <a:xfrm>
            <a:off x="5081010" y="2232525"/>
            <a:ext cx="2249334" cy="461665"/>
          </a:xfrm>
          <a:prstGeom prst="rect">
            <a:avLst/>
          </a:prstGeom>
          <a:noFill/>
        </p:spPr>
        <p:txBody>
          <a:bodyPr wrap="none" rtlCol="0">
            <a:spAutoFit/>
          </a:bodyPr>
          <a:lstStyle/>
          <a:p>
            <a:r>
              <a:rPr lang="en-US" sz="2400" dirty="0"/>
              <a:t>Original samples</a:t>
            </a:r>
          </a:p>
        </p:txBody>
      </p:sp>
      <p:sp>
        <p:nvSpPr>
          <p:cNvPr id="12" name="TextBox 11">
            <a:extLst>
              <a:ext uri="{FF2B5EF4-FFF2-40B4-BE49-F238E27FC236}">
                <a16:creationId xmlns:a16="http://schemas.microsoft.com/office/drawing/2014/main" id="{68EBFA86-43F2-2845-8EA0-3B3C059C12E4}"/>
              </a:ext>
            </a:extLst>
          </p:cNvPr>
          <p:cNvSpPr txBox="1"/>
          <p:nvPr/>
        </p:nvSpPr>
        <p:spPr>
          <a:xfrm>
            <a:off x="4319648" y="3439747"/>
            <a:ext cx="3706464" cy="461665"/>
          </a:xfrm>
          <a:prstGeom prst="rect">
            <a:avLst/>
          </a:prstGeom>
          <a:noFill/>
        </p:spPr>
        <p:txBody>
          <a:bodyPr wrap="none" rtlCol="0">
            <a:spAutoFit/>
          </a:bodyPr>
          <a:lstStyle/>
          <a:p>
            <a:r>
              <a:rPr lang="en-US" sz="2400" dirty="0">
                <a:solidFill>
                  <a:srgbClr val="FF0000"/>
                </a:solidFill>
              </a:rPr>
              <a:t>Gaussian random projection</a:t>
            </a:r>
          </a:p>
        </p:txBody>
      </p:sp>
      <p:sp>
        <p:nvSpPr>
          <p:cNvPr id="14" name="TextBox 13">
            <a:extLst>
              <a:ext uri="{FF2B5EF4-FFF2-40B4-BE49-F238E27FC236}">
                <a16:creationId xmlns:a16="http://schemas.microsoft.com/office/drawing/2014/main" id="{F90C9383-9BA7-5E4E-B64B-F78D9C149E66}"/>
              </a:ext>
            </a:extLst>
          </p:cNvPr>
          <p:cNvSpPr txBox="1"/>
          <p:nvPr/>
        </p:nvSpPr>
        <p:spPr>
          <a:xfrm>
            <a:off x="2753449" y="4736051"/>
            <a:ext cx="6685100" cy="461665"/>
          </a:xfrm>
          <a:prstGeom prst="rect">
            <a:avLst/>
          </a:prstGeom>
          <a:noFill/>
        </p:spPr>
        <p:txBody>
          <a:bodyPr wrap="none" rtlCol="0">
            <a:spAutoFit/>
          </a:bodyPr>
          <a:lstStyle/>
          <a:p>
            <a:r>
              <a:rPr lang="en-US" sz="2400" dirty="0"/>
              <a:t>Noise-added samples for </a:t>
            </a:r>
            <a:r>
              <a:rPr lang="en-US" sz="2400" dirty="0">
                <a:solidFill>
                  <a:srgbClr val="FF0000"/>
                </a:solidFill>
              </a:rPr>
              <a:t>differential privacy (</a:t>
            </a:r>
            <a:r>
              <a:rPr lang="el-GR" sz="2400" dirty="0">
                <a:solidFill>
                  <a:srgbClr val="FF0000"/>
                </a:solidFill>
              </a:rPr>
              <a:t>ε</a:t>
            </a:r>
            <a:r>
              <a:rPr lang="en-US" sz="2400" dirty="0">
                <a:solidFill>
                  <a:srgbClr val="FF0000"/>
                </a:solidFill>
              </a:rPr>
              <a:t> = 50)</a:t>
            </a:r>
          </a:p>
        </p:txBody>
      </p:sp>
      <p:sp>
        <p:nvSpPr>
          <p:cNvPr id="15" name="TextBox 14">
            <a:extLst>
              <a:ext uri="{FF2B5EF4-FFF2-40B4-BE49-F238E27FC236}">
                <a16:creationId xmlns:a16="http://schemas.microsoft.com/office/drawing/2014/main" id="{81E0D516-F409-334B-84B6-DB620569B09A}"/>
              </a:ext>
            </a:extLst>
          </p:cNvPr>
          <p:cNvSpPr txBox="1"/>
          <p:nvPr/>
        </p:nvSpPr>
        <p:spPr>
          <a:xfrm>
            <a:off x="2753449" y="6047626"/>
            <a:ext cx="6685100" cy="461665"/>
          </a:xfrm>
          <a:prstGeom prst="rect">
            <a:avLst/>
          </a:prstGeom>
          <a:noFill/>
        </p:spPr>
        <p:txBody>
          <a:bodyPr wrap="none" rtlCol="0">
            <a:spAutoFit/>
          </a:bodyPr>
          <a:lstStyle/>
          <a:p>
            <a:r>
              <a:rPr lang="en-US" sz="2400" dirty="0"/>
              <a:t>Noise-added samples for </a:t>
            </a:r>
            <a:r>
              <a:rPr lang="en-US" sz="2400" dirty="0">
                <a:solidFill>
                  <a:srgbClr val="FF0000"/>
                </a:solidFill>
              </a:rPr>
              <a:t>differential privacy (</a:t>
            </a:r>
            <a:r>
              <a:rPr lang="el-GR" sz="2400" dirty="0">
                <a:solidFill>
                  <a:srgbClr val="FF0000"/>
                </a:solidFill>
              </a:rPr>
              <a:t>ε</a:t>
            </a:r>
            <a:r>
              <a:rPr lang="en-US" sz="2400" dirty="0">
                <a:solidFill>
                  <a:srgbClr val="FF0000"/>
                </a:solidFill>
              </a:rPr>
              <a:t> = 10)</a:t>
            </a:r>
          </a:p>
        </p:txBody>
      </p:sp>
      <p:sp>
        <p:nvSpPr>
          <p:cNvPr id="3" name="Slide Number Placeholder 2">
            <a:extLst>
              <a:ext uri="{FF2B5EF4-FFF2-40B4-BE49-F238E27FC236}">
                <a16:creationId xmlns:a16="http://schemas.microsoft.com/office/drawing/2014/main" id="{B56A1BC8-5D38-4AEB-A1BE-2852812EC241}"/>
              </a:ext>
            </a:extLst>
          </p:cNvPr>
          <p:cNvSpPr>
            <a:spLocks noGrp="1"/>
          </p:cNvSpPr>
          <p:nvPr>
            <p:ph type="sldNum" sz="quarter" idx="12"/>
          </p:nvPr>
        </p:nvSpPr>
        <p:spPr/>
        <p:txBody>
          <a:bodyPr/>
          <a:lstStyle/>
          <a:p>
            <a:fld id="{2686027B-D38C-4B2E-A090-202E177FA9B0}" type="slidenum">
              <a:rPr lang="en-US" smtClean="0"/>
              <a:t>17</a:t>
            </a:fld>
            <a:endParaRPr lang="en-US"/>
          </a:p>
        </p:txBody>
      </p:sp>
    </p:spTree>
    <p:extLst>
      <p:ext uri="{BB962C8B-B14F-4D97-AF65-F5344CB8AC3E}">
        <p14:creationId xmlns:p14="http://schemas.microsoft.com/office/powerpoint/2010/main" val="170629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3DE58F8-8D5D-4262-A965-F364A54104DD}"/>
              </a:ext>
            </a:extLst>
          </p:cNvPr>
          <p:cNvPicPr>
            <a:picLocks noChangeAspect="1"/>
          </p:cNvPicPr>
          <p:nvPr/>
        </p:nvPicPr>
        <p:blipFill>
          <a:blip r:embed="rId3"/>
          <a:stretch>
            <a:fillRect/>
          </a:stretch>
        </p:blipFill>
        <p:spPr>
          <a:xfrm>
            <a:off x="2219745" y="4001941"/>
            <a:ext cx="2401810" cy="2641991"/>
          </a:xfrm>
          <a:prstGeom prst="rect">
            <a:avLst/>
          </a:prstGeom>
        </p:spPr>
      </p:pic>
      <p:pic>
        <p:nvPicPr>
          <p:cNvPr id="3" name="Picture 2">
            <a:extLst>
              <a:ext uri="{FF2B5EF4-FFF2-40B4-BE49-F238E27FC236}">
                <a16:creationId xmlns:a16="http://schemas.microsoft.com/office/drawing/2014/main" id="{512A6F89-9416-4A50-BE04-457C5AF3CC72}"/>
              </a:ext>
            </a:extLst>
          </p:cNvPr>
          <p:cNvPicPr>
            <a:picLocks noChangeAspect="1"/>
          </p:cNvPicPr>
          <p:nvPr/>
        </p:nvPicPr>
        <p:blipFill>
          <a:blip r:embed="rId3"/>
          <a:stretch>
            <a:fillRect/>
          </a:stretch>
        </p:blipFill>
        <p:spPr>
          <a:xfrm>
            <a:off x="2270740" y="1358025"/>
            <a:ext cx="2401810" cy="2641991"/>
          </a:xfrm>
          <a:prstGeom prst="rect">
            <a:avLst/>
          </a:prstGeom>
        </p:spPr>
      </p:pic>
      <p:sp>
        <p:nvSpPr>
          <p:cNvPr id="2" name="Title 1">
            <a:extLst>
              <a:ext uri="{FF2B5EF4-FFF2-40B4-BE49-F238E27FC236}">
                <a16:creationId xmlns:a16="http://schemas.microsoft.com/office/drawing/2014/main" id="{31B6E5A4-614D-2149-8B64-890B047699D9}"/>
              </a:ext>
            </a:extLst>
          </p:cNvPr>
          <p:cNvSpPr>
            <a:spLocks noGrp="1"/>
          </p:cNvSpPr>
          <p:nvPr>
            <p:ph type="title"/>
          </p:nvPr>
        </p:nvSpPr>
        <p:spPr/>
        <p:txBody>
          <a:bodyPr/>
          <a:lstStyle/>
          <a:p>
            <a:r>
              <a:rPr lang="en-US" dirty="0"/>
              <a:t>Differential Privacy</a:t>
            </a:r>
          </a:p>
        </p:txBody>
      </p:sp>
      <p:sp>
        <p:nvSpPr>
          <p:cNvPr id="7" name="Rectangle 6">
            <a:extLst>
              <a:ext uri="{FF2B5EF4-FFF2-40B4-BE49-F238E27FC236}">
                <a16:creationId xmlns:a16="http://schemas.microsoft.com/office/drawing/2014/main" id="{09F3A45A-6AE3-9B49-A46F-9E84F2745521}"/>
              </a:ext>
            </a:extLst>
          </p:cNvPr>
          <p:cNvSpPr/>
          <p:nvPr/>
        </p:nvSpPr>
        <p:spPr>
          <a:xfrm>
            <a:off x="3837220" y="5413466"/>
            <a:ext cx="114300" cy="138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2561CE-76A7-A543-91EE-7DA21FE5D886}"/>
              </a:ext>
            </a:extLst>
          </p:cNvPr>
          <p:cNvSpPr/>
          <p:nvPr/>
        </p:nvSpPr>
        <p:spPr>
          <a:xfrm>
            <a:off x="7370045" y="1760387"/>
            <a:ext cx="2073729" cy="2045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E6A287-F5A9-374F-A376-D580811C1FA1}"/>
              </a:ext>
            </a:extLst>
          </p:cNvPr>
          <p:cNvSpPr/>
          <p:nvPr/>
        </p:nvSpPr>
        <p:spPr>
          <a:xfrm>
            <a:off x="7315204" y="4232957"/>
            <a:ext cx="2073729" cy="2045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BADFCAC-EF4E-E543-862E-D854FEE36FA7}"/>
              </a:ext>
            </a:extLst>
          </p:cNvPr>
          <p:cNvSpPr/>
          <p:nvPr/>
        </p:nvSpPr>
        <p:spPr>
          <a:xfrm>
            <a:off x="5321127" y="2343762"/>
            <a:ext cx="1164771" cy="555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3B86965-3747-274E-8A0D-24D77B51C526}"/>
              </a:ext>
            </a:extLst>
          </p:cNvPr>
          <p:cNvSpPr/>
          <p:nvPr/>
        </p:nvSpPr>
        <p:spPr>
          <a:xfrm>
            <a:off x="5321127" y="4917759"/>
            <a:ext cx="1164771" cy="555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C71B5E-A666-6743-88AF-61C2AA050F4E}"/>
              </a:ext>
            </a:extLst>
          </p:cNvPr>
          <p:cNvSpPr/>
          <p:nvPr/>
        </p:nvSpPr>
        <p:spPr>
          <a:xfrm>
            <a:off x="5169988" y="1963826"/>
            <a:ext cx="1180131" cy="584775"/>
          </a:xfrm>
          <a:prstGeom prst="rect">
            <a:avLst/>
          </a:prstGeom>
        </p:spPr>
        <p:txBody>
          <a:bodyPr wrap="none">
            <a:spAutoFit/>
          </a:bodyPr>
          <a:lstStyle/>
          <a:p>
            <a:r>
              <a:rPr lang="el-GR" sz="3200" dirty="0">
                <a:solidFill>
                  <a:srgbClr val="FF0000"/>
                </a:solidFill>
              </a:rPr>
              <a:t>ε</a:t>
            </a:r>
            <a:r>
              <a:rPr lang="en-US" sz="3200" dirty="0">
                <a:solidFill>
                  <a:srgbClr val="FF0000"/>
                </a:solidFill>
              </a:rPr>
              <a:t> = 50</a:t>
            </a:r>
            <a:endParaRPr lang="en-US" sz="3200" dirty="0"/>
          </a:p>
        </p:txBody>
      </p:sp>
      <p:sp>
        <p:nvSpPr>
          <p:cNvPr id="16" name="Rectangle 15">
            <a:extLst>
              <a:ext uri="{FF2B5EF4-FFF2-40B4-BE49-F238E27FC236}">
                <a16:creationId xmlns:a16="http://schemas.microsoft.com/office/drawing/2014/main" id="{3C3A69E9-C71C-944D-A1B6-61754B922B6A}"/>
              </a:ext>
            </a:extLst>
          </p:cNvPr>
          <p:cNvSpPr/>
          <p:nvPr/>
        </p:nvSpPr>
        <p:spPr>
          <a:xfrm>
            <a:off x="5227735" y="4516136"/>
            <a:ext cx="1180131" cy="584775"/>
          </a:xfrm>
          <a:prstGeom prst="rect">
            <a:avLst/>
          </a:prstGeom>
        </p:spPr>
        <p:txBody>
          <a:bodyPr wrap="none">
            <a:spAutoFit/>
          </a:bodyPr>
          <a:lstStyle/>
          <a:p>
            <a:r>
              <a:rPr lang="el-GR" sz="3200" dirty="0">
                <a:solidFill>
                  <a:srgbClr val="FF0000"/>
                </a:solidFill>
              </a:rPr>
              <a:t>ε</a:t>
            </a:r>
            <a:r>
              <a:rPr lang="en-US" sz="3200" dirty="0">
                <a:solidFill>
                  <a:srgbClr val="FF0000"/>
                </a:solidFill>
              </a:rPr>
              <a:t> = 50</a:t>
            </a:r>
            <a:endParaRPr lang="en-US" sz="3200" dirty="0"/>
          </a:p>
        </p:txBody>
      </p:sp>
      <p:sp>
        <p:nvSpPr>
          <p:cNvPr id="17" name="Oval 16">
            <a:extLst>
              <a:ext uri="{FF2B5EF4-FFF2-40B4-BE49-F238E27FC236}">
                <a16:creationId xmlns:a16="http://schemas.microsoft.com/office/drawing/2014/main" id="{2D1BE5E6-795A-C54F-871C-7B87DBE26CCF}"/>
              </a:ext>
            </a:extLst>
          </p:cNvPr>
          <p:cNvSpPr/>
          <p:nvPr/>
        </p:nvSpPr>
        <p:spPr>
          <a:xfrm>
            <a:off x="3673929" y="5255670"/>
            <a:ext cx="457200" cy="45933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5C89796-F8C1-0F46-AD8E-5907D9C2BBEE}"/>
              </a:ext>
            </a:extLst>
          </p:cNvPr>
          <p:cNvSpPr/>
          <p:nvPr/>
        </p:nvSpPr>
        <p:spPr>
          <a:xfrm>
            <a:off x="3673929" y="2679021"/>
            <a:ext cx="457200" cy="45933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9FD6467-A903-B24C-A749-FE69744E0414}"/>
              </a:ext>
            </a:extLst>
          </p:cNvPr>
          <p:cNvSpPr txBox="1"/>
          <p:nvPr/>
        </p:nvSpPr>
        <p:spPr>
          <a:xfrm>
            <a:off x="522500" y="3366786"/>
            <a:ext cx="1690271" cy="1077218"/>
          </a:xfrm>
          <a:prstGeom prst="rect">
            <a:avLst/>
          </a:prstGeom>
          <a:noFill/>
        </p:spPr>
        <p:txBody>
          <a:bodyPr wrap="none" rtlCol="0">
            <a:spAutoFit/>
          </a:bodyPr>
          <a:lstStyle/>
          <a:p>
            <a:r>
              <a:rPr lang="en-US" sz="3200" dirty="0">
                <a:solidFill>
                  <a:srgbClr val="FF0000"/>
                </a:solidFill>
              </a:rPr>
              <a:t>differ on</a:t>
            </a:r>
          </a:p>
          <a:p>
            <a:r>
              <a:rPr lang="en-US" sz="3200" dirty="0">
                <a:solidFill>
                  <a:srgbClr val="FF0000"/>
                </a:solidFill>
              </a:rPr>
              <a:t>one pixel</a:t>
            </a:r>
          </a:p>
        </p:txBody>
      </p:sp>
      <p:cxnSp>
        <p:nvCxnSpPr>
          <p:cNvPr id="21" name="Straight Arrow Connector 20">
            <a:extLst>
              <a:ext uri="{FF2B5EF4-FFF2-40B4-BE49-F238E27FC236}">
                <a16:creationId xmlns:a16="http://schemas.microsoft.com/office/drawing/2014/main" id="{5D616E60-9DD8-2E4D-B742-006DBEDB17D9}"/>
              </a:ext>
            </a:extLst>
          </p:cNvPr>
          <p:cNvCxnSpPr>
            <a:stCxn id="19" idx="3"/>
            <a:endCxn id="18" idx="3"/>
          </p:cNvCxnSpPr>
          <p:nvPr/>
        </p:nvCxnSpPr>
        <p:spPr>
          <a:xfrm flipV="1">
            <a:off x="2212771" y="3071084"/>
            <a:ext cx="1528113" cy="83431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518E0B-D29F-FC45-8BB1-6B0EB48DD462}"/>
              </a:ext>
            </a:extLst>
          </p:cNvPr>
          <p:cNvCxnSpPr>
            <a:stCxn id="19" idx="3"/>
            <a:endCxn id="17" idx="1"/>
          </p:cNvCxnSpPr>
          <p:nvPr/>
        </p:nvCxnSpPr>
        <p:spPr>
          <a:xfrm>
            <a:off x="2212771" y="3905395"/>
            <a:ext cx="1528113" cy="141754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8D905F-5220-6C47-A6C8-AA010B3343B9}"/>
              </a:ext>
            </a:extLst>
          </p:cNvPr>
          <p:cNvSpPr txBox="1"/>
          <p:nvPr/>
        </p:nvSpPr>
        <p:spPr>
          <a:xfrm>
            <a:off x="9587848" y="3141328"/>
            <a:ext cx="2401811" cy="1569660"/>
          </a:xfrm>
          <a:prstGeom prst="rect">
            <a:avLst/>
          </a:prstGeom>
          <a:noFill/>
        </p:spPr>
        <p:txBody>
          <a:bodyPr wrap="none" rtlCol="0">
            <a:spAutoFit/>
          </a:bodyPr>
          <a:lstStyle/>
          <a:p>
            <a:r>
              <a:rPr lang="en-US" sz="3200" dirty="0"/>
              <a:t>Cannot be</a:t>
            </a:r>
          </a:p>
          <a:p>
            <a:r>
              <a:rPr lang="en-US" sz="3200" dirty="0"/>
              <a:t>distinguished</a:t>
            </a:r>
          </a:p>
          <a:p>
            <a:r>
              <a:rPr lang="en-US" sz="3200" dirty="0"/>
              <a:t>at all</a:t>
            </a:r>
          </a:p>
        </p:txBody>
      </p:sp>
      <p:sp>
        <p:nvSpPr>
          <p:cNvPr id="25" name="TextBox 24">
            <a:extLst>
              <a:ext uri="{FF2B5EF4-FFF2-40B4-BE49-F238E27FC236}">
                <a16:creationId xmlns:a16="http://schemas.microsoft.com/office/drawing/2014/main" id="{B0BF094C-711C-D34C-B6EB-E870F75CBFC0}"/>
              </a:ext>
            </a:extLst>
          </p:cNvPr>
          <p:cNvSpPr txBox="1"/>
          <p:nvPr/>
        </p:nvSpPr>
        <p:spPr>
          <a:xfrm>
            <a:off x="9561344" y="2908686"/>
            <a:ext cx="2401811" cy="2062103"/>
          </a:xfrm>
          <a:prstGeom prst="rect">
            <a:avLst/>
          </a:prstGeom>
          <a:noFill/>
        </p:spPr>
        <p:txBody>
          <a:bodyPr wrap="none" rtlCol="0">
            <a:spAutoFit/>
          </a:bodyPr>
          <a:lstStyle/>
          <a:p>
            <a:r>
              <a:rPr lang="en-US" sz="3200" dirty="0"/>
              <a:t>Cannot be</a:t>
            </a:r>
          </a:p>
          <a:p>
            <a:r>
              <a:rPr lang="en-US" sz="3200" dirty="0"/>
              <a:t>distinguished</a:t>
            </a:r>
          </a:p>
          <a:p>
            <a:r>
              <a:rPr lang="en-US" sz="3200" dirty="0"/>
              <a:t>with full</a:t>
            </a:r>
          </a:p>
          <a:p>
            <a:r>
              <a:rPr lang="en-US" sz="3200" dirty="0"/>
              <a:t>confidence</a:t>
            </a:r>
          </a:p>
        </p:txBody>
      </p:sp>
      <p:pic>
        <p:nvPicPr>
          <p:cNvPr id="4" name="Picture 3">
            <a:extLst>
              <a:ext uri="{FF2B5EF4-FFF2-40B4-BE49-F238E27FC236}">
                <a16:creationId xmlns:a16="http://schemas.microsoft.com/office/drawing/2014/main" id="{5BAC31C8-D644-491E-B644-9E51B0F56DB4}"/>
              </a:ext>
            </a:extLst>
          </p:cNvPr>
          <p:cNvPicPr>
            <a:picLocks noChangeAspect="1"/>
          </p:cNvPicPr>
          <p:nvPr/>
        </p:nvPicPr>
        <p:blipFill>
          <a:blip r:embed="rId4"/>
          <a:stretch>
            <a:fillRect/>
          </a:stretch>
        </p:blipFill>
        <p:spPr>
          <a:xfrm>
            <a:off x="7134475" y="1416556"/>
            <a:ext cx="2460438" cy="2583460"/>
          </a:xfrm>
          <a:prstGeom prst="rect">
            <a:avLst/>
          </a:prstGeom>
        </p:spPr>
      </p:pic>
      <p:pic>
        <p:nvPicPr>
          <p:cNvPr id="22" name="Picture 21">
            <a:extLst>
              <a:ext uri="{FF2B5EF4-FFF2-40B4-BE49-F238E27FC236}">
                <a16:creationId xmlns:a16="http://schemas.microsoft.com/office/drawing/2014/main" id="{650B4DDA-1D06-4CA8-8341-D8F8A50173C4}"/>
              </a:ext>
            </a:extLst>
          </p:cNvPr>
          <p:cNvPicPr>
            <a:picLocks noChangeAspect="1"/>
          </p:cNvPicPr>
          <p:nvPr/>
        </p:nvPicPr>
        <p:blipFill>
          <a:blip r:embed="rId4"/>
          <a:stretch>
            <a:fillRect/>
          </a:stretch>
        </p:blipFill>
        <p:spPr>
          <a:xfrm>
            <a:off x="7185470" y="4106057"/>
            <a:ext cx="2460438" cy="2583460"/>
          </a:xfrm>
          <a:prstGeom prst="rect">
            <a:avLst/>
          </a:prstGeom>
        </p:spPr>
      </p:pic>
      <p:sp>
        <p:nvSpPr>
          <p:cNvPr id="26" name="Rectangle 25">
            <a:extLst>
              <a:ext uri="{FF2B5EF4-FFF2-40B4-BE49-F238E27FC236}">
                <a16:creationId xmlns:a16="http://schemas.microsoft.com/office/drawing/2014/main" id="{97E7FB42-B4DC-408A-BF08-4198412BBF05}"/>
              </a:ext>
            </a:extLst>
          </p:cNvPr>
          <p:cNvSpPr/>
          <p:nvPr/>
        </p:nvSpPr>
        <p:spPr>
          <a:xfrm>
            <a:off x="8870198" y="5415098"/>
            <a:ext cx="114300" cy="1382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CD596C-4AB5-4043-8368-3DB185230865}"/>
              </a:ext>
            </a:extLst>
          </p:cNvPr>
          <p:cNvPicPr>
            <a:picLocks noChangeAspect="1"/>
          </p:cNvPicPr>
          <p:nvPr/>
        </p:nvPicPr>
        <p:blipFill>
          <a:blip r:embed="rId5"/>
          <a:stretch>
            <a:fillRect/>
          </a:stretch>
        </p:blipFill>
        <p:spPr>
          <a:xfrm>
            <a:off x="7219633" y="1662652"/>
            <a:ext cx="2124725" cy="2143161"/>
          </a:xfrm>
          <a:prstGeom prst="rect">
            <a:avLst/>
          </a:prstGeom>
        </p:spPr>
      </p:pic>
      <p:pic>
        <p:nvPicPr>
          <p:cNvPr id="6" name="Picture 5">
            <a:extLst>
              <a:ext uri="{FF2B5EF4-FFF2-40B4-BE49-F238E27FC236}">
                <a16:creationId xmlns:a16="http://schemas.microsoft.com/office/drawing/2014/main" id="{E4C7E32A-8190-49D7-B231-70F896434A05}"/>
              </a:ext>
            </a:extLst>
          </p:cNvPr>
          <p:cNvPicPr>
            <a:picLocks noChangeAspect="1"/>
          </p:cNvPicPr>
          <p:nvPr/>
        </p:nvPicPr>
        <p:blipFill>
          <a:blip r:embed="rId6"/>
          <a:stretch>
            <a:fillRect/>
          </a:stretch>
        </p:blipFill>
        <p:spPr>
          <a:xfrm>
            <a:off x="7193796" y="4374479"/>
            <a:ext cx="2211167" cy="2196901"/>
          </a:xfrm>
          <a:prstGeom prst="rect">
            <a:avLst/>
          </a:prstGeom>
        </p:spPr>
      </p:pic>
      <p:sp>
        <p:nvSpPr>
          <p:cNvPr id="27" name="Right Arrow 10">
            <a:extLst>
              <a:ext uri="{FF2B5EF4-FFF2-40B4-BE49-F238E27FC236}">
                <a16:creationId xmlns:a16="http://schemas.microsoft.com/office/drawing/2014/main" id="{7DA25F01-CE04-4B7C-8EAA-4100A99D3F80}"/>
              </a:ext>
            </a:extLst>
          </p:cNvPr>
          <p:cNvSpPr/>
          <p:nvPr/>
        </p:nvSpPr>
        <p:spPr>
          <a:xfrm>
            <a:off x="5316485" y="2793498"/>
            <a:ext cx="1164771" cy="555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10">
            <a:extLst>
              <a:ext uri="{FF2B5EF4-FFF2-40B4-BE49-F238E27FC236}">
                <a16:creationId xmlns:a16="http://schemas.microsoft.com/office/drawing/2014/main" id="{88691037-02B7-4CC6-8B2C-7382F9CCACA0}"/>
              </a:ext>
            </a:extLst>
          </p:cNvPr>
          <p:cNvSpPr/>
          <p:nvPr/>
        </p:nvSpPr>
        <p:spPr>
          <a:xfrm>
            <a:off x="5326994" y="5472929"/>
            <a:ext cx="1164771" cy="555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6E7D26-3A10-4D0B-86DC-3624D0E840BD}"/>
              </a:ext>
            </a:extLst>
          </p:cNvPr>
          <p:cNvSpPr/>
          <p:nvPr/>
        </p:nvSpPr>
        <p:spPr>
          <a:xfrm>
            <a:off x="5054304" y="2491337"/>
            <a:ext cx="1608133" cy="584775"/>
          </a:xfrm>
          <a:prstGeom prst="rect">
            <a:avLst/>
          </a:prstGeom>
        </p:spPr>
        <p:txBody>
          <a:bodyPr wrap="none">
            <a:spAutoFit/>
          </a:bodyPr>
          <a:lstStyle/>
          <a:p>
            <a:r>
              <a:rPr lang="el-GR" sz="3200" dirty="0">
                <a:solidFill>
                  <a:srgbClr val="FF0000"/>
                </a:solidFill>
              </a:rPr>
              <a:t>ε</a:t>
            </a:r>
            <a:r>
              <a:rPr lang="en-US" sz="3200" dirty="0">
                <a:solidFill>
                  <a:srgbClr val="FF0000"/>
                </a:solidFill>
              </a:rPr>
              <a:t> =0.001</a:t>
            </a:r>
            <a:endParaRPr lang="en-US" sz="3200" dirty="0"/>
          </a:p>
        </p:txBody>
      </p:sp>
      <p:sp>
        <p:nvSpPr>
          <p:cNvPr id="30" name="Rectangle 29">
            <a:extLst>
              <a:ext uri="{FF2B5EF4-FFF2-40B4-BE49-F238E27FC236}">
                <a16:creationId xmlns:a16="http://schemas.microsoft.com/office/drawing/2014/main" id="{1C6DCB5D-12CC-41D7-8A05-8E87A8312897}"/>
              </a:ext>
            </a:extLst>
          </p:cNvPr>
          <p:cNvSpPr/>
          <p:nvPr/>
        </p:nvSpPr>
        <p:spPr>
          <a:xfrm>
            <a:off x="5099446" y="5141164"/>
            <a:ext cx="1608133" cy="584775"/>
          </a:xfrm>
          <a:prstGeom prst="rect">
            <a:avLst/>
          </a:prstGeom>
        </p:spPr>
        <p:txBody>
          <a:bodyPr wrap="none">
            <a:spAutoFit/>
          </a:bodyPr>
          <a:lstStyle/>
          <a:p>
            <a:r>
              <a:rPr lang="el-GR" sz="3200" dirty="0">
                <a:solidFill>
                  <a:srgbClr val="FF0000"/>
                </a:solidFill>
              </a:rPr>
              <a:t>ε</a:t>
            </a:r>
            <a:r>
              <a:rPr lang="en-US" sz="3200" dirty="0">
                <a:solidFill>
                  <a:srgbClr val="FF0000"/>
                </a:solidFill>
              </a:rPr>
              <a:t> =0.001</a:t>
            </a:r>
            <a:endParaRPr lang="en-US" sz="3200" dirty="0"/>
          </a:p>
        </p:txBody>
      </p:sp>
      <p:sp>
        <p:nvSpPr>
          <p:cNvPr id="10" name="Slide Number Placeholder 9">
            <a:extLst>
              <a:ext uri="{FF2B5EF4-FFF2-40B4-BE49-F238E27FC236}">
                <a16:creationId xmlns:a16="http://schemas.microsoft.com/office/drawing/2014/main" id="{9CDD7C57-F35A-42BD-8AA7-DEF9989C8864}"/>
              </a:ext>
            </a:extLst>
          </p:cNvPr>
          <p:cNvSpPr>
            <a:spLocks noGrp="1"/>
          </p:cNvSpPr>
          <p:nvPr>
            <p:ph type="sldNum" sz="quarter" idx="12"/>
          </p:nvPr>
        </p:nvSpPr>
        <p:spPr/>
        <p:txBody>
          <a:bodyPr/>
          <a:lstStyle/>
          <a:p>
            <a:fld id="{2686027B-D38C-4B2E-A090-202E177FA9B0}" type="slidenum">
              <a:rPr lang="en-US" smtClean="0"/>
              <a:t>18</a:t>
            </a:fld>
            <a:endParaRPr lang="en-US"/>
          </a:p>
        </p:txBody>
      </p:sp>
    </p:spTree>
    <p:extLst>
      <p:ext uri="{BB962C8B-B14F-4D97-AF65-F5344CB8AC3E}">
        <p14:creationId xmlns:p14="http://schemas.microsoft.com/office/powerpoint/2010/main" val="21201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5" grpId="0"/>
      <p:bldP spid="16" grpId="0"/>
      <p:bldP spid="24" grpId="0"/>
      <p:bldP spid="24" grpId="1"/>
      <p:bldP spid="25" grpId="0"/>
      <p:bldP spid="26" grpId="0" animBg="1"/>
      <p:bldP spid="27" grpId="0" animBg="1"/>
      <p:bldP spid="27" grpId="1" animBg="1"/>
      <p:bldP spid="28" grpId="0" animBg="1"/>
      <p:bldP spid="28" grpId="1" animBg="1"/>
      <p:bldP spid="29" grpId="0"/>
      <p:bldP spid="29" grpId="1"/>
      <p:bldP spid="30" grpId="0"/>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53930AB-BBBC-420E-AA38-AEB6E830DC0D}"/>
              </a:ext>
            </a:extLst>
          </p:cNvPr>
          <p:cNvSpPr/>
          <p:nvPr/>
        </p:nvSpPr>
        <p:spPr>
          <a:xfrm>
            <a:off x="5993391" y="3017520"/>
            <a:ext cx="6351115" cy="384048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453853BE-BD04-404F-B909-5DE49C0FB51D}"/>
              </a:ext>
            </a:extLst>
          </p:cNvPr>
          <p:cNvSpPr/>
          <p:nvPr/>
        </p:nvSpPr>
        <p:spPr>
          <a:xfrm>
            <a:off x="-8097" y="3017520"/>
            <a:ext cx="5993391" cy="3840480"/>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80332F6E-918E-4A3F-9AD3-195D5F734C2B}"/>
              </a:ext>
            </a:extLst>
          </p:cNvPr>
          <p:cNvSpPr>
            <a:spLocks noGrp="1"/>
          </p:cNvSpPr>
          <p:nvPr>
            <p:ph type="title"/>
          </p:nvPr>
        </p:nvSpPr>
        <p:spPr/>
        <p:txBody>
          <a:bodyPr/>
          <a:lstStyle/>
          <a:p>
            <a:r>
              <a:rPr lang="en-US" dirty="0"/>
              <a:t>Noise Addition vs. Random Projection</a:t>
            </a:r>
          </a:p>
        </p:txBody>
      </p:sp>
      <p:sp>
        <p:nvSpPr>
          <p:cNvPr id="3" name="Content Placeholder 2">
            <a:extLst>
              <a:ext uri="{FF2B5EF4-FFF2-40B4-BE49-F238E27FC236}">
                <a16:creationId xmlns:a16="http://schemas.microsoft.com/office/drawing/2014/main" id="{8A8A3F41-F724-45F6-A4E6-8085A41C497B}"/>
              </a:ext>
            </a:extLst>
          </p:cNvPr>
          <p:cNvSpPr>
            <a:spLocks noGrp="1"/>
          </p:cNvSpPr>
          <p:nvPr>
            <p:ph idx="1"/>
          </p:nvPr>
        </p:nvSpPr>
        <p:spPr>
          <a:xfrm>
            <a:off x="842318" y="1690688"/>
            <a:ext cx="10515600" cy="4351338"/>
          </a:xfrm>
        </p:spPr>
        <p:txBody>
          <a:bodyPr/>
          <a:lstStyle/>
          <a:p>
            <a:r>
              <a:rPr lang="en-US" dirty="0"/>
              <a:t>Both protect confidentiality of raw forms of training data </a:t>
            </a:r>
          </a:p>
          <a:p>
            <a:pPr lvl="1"/>
            <a:r>
              <a:rPr lang="en-US" dirty="0"/>
              <a:t>Noise addition provides differential privacy</a:t>
            </a:r>
          </a:p>
          <a:p>
            <a:r>
              <a:rPr lang="en-US" dirty="0"/>
              <a:t>Use raw data reconstruction error as the common criterion</a:t>
            </a:r>
          </a:p>
          <a:p>
            <a:pPr lvl="1"/>
            <a:endParaRPr lang="en-US" dirty="0"/>
          </a:p>
          <a:p>
            <a:pPr lvl="1"/>
            <a:endParaRPr lang="en-US" dirty="0"/>
          </a:p>
        </p:txBody>
      </p:sp>
      <p:pic>
        <p:nvPicPr>
          <p:cNvPr id="6" name="Picture 5">
            <a:extLst>
              <a:ext uri="{FF2B5EF4-FFF2-40B4-BE49-F238E27FC236}">
                <a16:creationId xmlns:a16="http://schemas.microsoft.com/office/drawing/2014/main" id="{7C91A26C-149D-494F-930F-2C6506E960D6}"/>
              </a:ext>
            </a:extLst>
          </p:cNvPr>
          <p:cNvPicPr>
            <a:picLocks noChangeAspect="1"/>
          </p:cNvPicPr>
          <p:nvPr/>
        </p:nvPicPr>
        <p:blipFill>
          <a:blip r:embed="rId3"/>
          <a:stretch>
            <a:fillRect/>
          </a:stretch>
        </p:blipFill>
        <p:spPr>
          <a:xfrm>
            <a:off x="979889" y="4885045"/>
            <a:ext cx="1185863" cy="1165764"/>
          </a:xfrm>
          <a:prstGeom prst="rect">
            <a:avLst/>
          </a:prstGeom>
        </p:spPr>
      </p:pic>
      <p:sp>
        <p:nvSpPr>
          <p:cNvPr id="14" name="Rectangle 13">
            <a:extLst>
              <a:ext uri="{FF2B5EF4-FFF2-40B4-BE49-F238E27FC236}">
                <a16:creationId xmlns:a16="http://schemas.microsoft.com/office/drawing/2014/main" id="{8A5243D7-1E37-4F43-8607-DC5186C15AFD}"/>
              </a:ext>
            </a:extLst>
          </p:cNvPr>
          <p:cNvSpPr/>
          <p:nvPr/>
        </p:nvSpPr>
        <p:spPr>
          <a:xfrm>
            <a:off x="1117460" y="6042026"/>
            <a:ext cx="1185863" cy="461665"/>
          </a:xfrm>
          <a:prstGeom prst="rect">
            <a:avLst/>
          </a:prstGeom>
        </p:spPr>
        <p:txBody>
          <a:bodyPr wrap="square">
            <a:spAutoFit/>
          </a:bodyPr>
          <a:lstStyle/>
          <a:p>
            <a:r>
              <a:rPr lang="el-GR" sz="2400" dirty="0">
                <a:latin typeface="LinLibertineI7"/>
              </a:rPr>
              <a:t>ϵ </a:t>
            </a:r>
            <a:r>
              <a:rPr lang="el-GR" sz="2400" dirty="0">
                <a:latin typeface="rtxr"/>
              </a:rPr>
              <a:t>= </a:t>
            </a:r>
            <a:r>
              <a:rPr lang="en-US" sz="2400" dirty="0">
                <a:latin typeface="LinLibertineT"/>
              </a:rPr>
              <a:t>1</a:t>
            </a:r>
            <a:r>
              <a:rPr lang="el-GR" sz="2400" dirty="0">
                <a:latin typeface="LinLibertineT"/>
              </a:rPr>
              <a:t>0</a:t>
            </a:r>
            <a:endParaRPr lang="en-US" sz="2400" dirty="0"/>
          </a:p>
        </p:txBody>
      </p:sp>
      <p:sp>
        <p:nvSpPr>
          <p:cNvPr id="15" name="Rectangle 14">
            <a:extLst>
              <a:ext uri="{FF2B5EF4-FFF2-40B4-BE49-F238E27FC236}">
                <a16:creationId xmlns:a16="http://schemas.microsoft.com/office/drawing/2014/main" id="{785C1255-4610-49F4-9516-E223774AEA84}"/>
              </a:ext>
            </a:extLst>
          </p:cNvPr>
          <p:cNvSpPr/>
          <p:nvPr/>
        </p:nvSpPr>
        <p:spPr>
          <a:xfrm>
            <a:off x="1117798" y="4308346"/>
            <a:ext cx="1447768" cy="461665"/>
          </a:xfrm>
          <a:prstGeom prst="rect">
            <a:avLst/>
          </a:prstGeom>
        </p:spPr>
        <p:txBody>
          <a:bodyPr wrap="square">
            <a:spAutoFit/>
          </a:bodyPr>
          <a:lstStyle/>
          <a:p>
            <a:r>
              <a:rPr lang="el-GR" sz="2400" dirty="0">
                <a:latin typeface="LinLibertineI7"/>
              </a:rPr>
              <a:t>ϵ </a:t>
            </a:r>
            <a:r>
              <a:rPr lang="el-GR" sz="2400" dirty="0">
                <a:latin typeface="rtxr"/>
              </a:rPr>
              <a:t>= </a:t>
            </a:r>
            <a:r>
              <a:rPr lang="en-US" sz="2400" dirty="0">
                <a:latin typeface="LinLibertineT"/>
              </a:rPr>
              <a:t>5</a:t>
            </a:r>
            <a:r>
              <a:rPr lang="el-GR" sz="2400" dirty="0">
                <a:latin typeface="LinLibertineT"/>
              </a:rPr>
              <a:t>0</a:t>
            </a:r>
            <a:endParaRPr lang="en-US"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FCA8A4-3C2B-4177-8DEA-9F3F11F78514}"/>
                  </a:ext>
                </a:extLst>
              </p:cNvPr>
              <p:cNvSpPr txBox="1"/>
              <p:nvPr/>
            </p:nvSpPr>
            <p:spPr>
              <a:xfrm>
                <a:off x="2179793" y="3581345"/>
                <a:ext cx="3472617" cy="461665"/>
              </a:xfrm>
              <a:prstGeom prst="rect">
                <a:avLst/>
              </a:prstGeom>
              <a:noFill/>
            </p:spPr>
            <p:txBody>
              <a:bodyPr wrap="none" rtlCol="0">
                <a:spAutoFit/>
              </a:bodyPr>
              <a:lstStyle/>
              <a:p>
                <a:r>
                  <a:rPr lang="en-US" sz="2400" dirty="0"/>
                  <a:t>per-pixel variance </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m:t>
                    </m:r>
                  </m:oMath>
                </a14:m>
                <a:r>
                  <a:rPr lang="en-US" sz="2400" dirty="0"/>
                  <a:t>52.34 </a:t>
                </a:r>
              </a:p>
            </p:txBody>
          </p:sp>
        </mc:Choice>
        <mc:Fallback xmlns="">
          <p:sp>
            <p:nvSpPr>
              <p:cNvPr id="17" name="TextBox 16">
                <a:extLst>
                  <a:ext uri="{FF2B5EF4-FFF2-40B4-BE49-F238E27FC236}">
                    <a16:creationId xmlns:a16="http://schemas.microsoft.com/office/drawing/2014/main" id="{9FFCA8A4-3C2B-4177-8DEA-9F3F11F78514}"/>
                  </a:ext>
                </a:extLst>
              </p:cNvPr>
              <p:cNvSpPr txBox="1">
                <a:spLocks noRot="1" noChangeAspect="1" noMove="1" noResize="1" noEditPoints="1" noAdjustHandles="1" noChangeArrowheads="1" noChangeShapeType="1" noTextEdit="1"/>
              </p:cNvSpPr>
              <p:nvPr/>
            </p:nvSpPr>
            <p:spPr>
              <a:xfrm>
                <a:off x="2179793" y="3581345"/>
                <a:ext cx="3472617" cy="461665"/>
              </a:xfrm>
              <a:prstGeom prst="rect">
                <a:avLst/>
              </a:prstGeom>
              <a:blipFill>
                <a:blip r:embed="rId4"/>
                <a:stretch>
                  <a:fillRect l="-2812" t="-10526" r="-1757"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A94494D-17FC-40A1-AB87-DA47193C0400}"/>
                  </a:ext>
                </a:extLst>
              </p:cNvPr>
              <p:cNvSpPr txBox="1"/>
              <p:nvPr/>
            </p:nvSpPr>
            <p:spPr>
              <a:xfrm>
                <a:off x="2131520" y="5287688"/>
                <a:ext cx="3462999" cy="461665"/>
              </a:xfrm>
              <a:prstGeom prst="rect">
                <a:avLst/>
              </a:prstGeom>
              <a:noFill/>
            </p:spPr>
            <p:txBody>
              <a:bodyPr wrap="none" rtlCol="0">
                <a:spAutoFit/>
              </a:bodyPr>
              <a:lstStyle/>
              <a:p>
                <a:r>
                  <a:rPr lang="en-US" sz="2400" dirty="0"/>
                  <a:t>per-pixel variance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oMath>
                </a14:m>
                <a:r>
                  <a:rPr lang="en-US" sz="2400" dirty="0"/>
                  <a:t>1310 </a:t>
                </a:r>
              </a:p>
            </p:txBody>
          </p:sp>
        </mc:Choice>
        <mc:Fallback xmlns="">
          <p:sp>
            <p:nvSpPr>
              <p:cNvPr id="25" name="TextBox 24">
                <a:extLst>
                  <a:ext uri="{FF2B5EF4-FFF2-40B4-BE49-F238E27FC236}">
                    <a16:creationId xmlns:a16="http://schemas.microsoft.com/office/drawing/2014/main" id="{EA94494D-17FC-40A1-AB87-DA47193C0400}"/>
                  </a:ext>
                </a:extLst>
              </p:cNvPr>
              <p:cNvSpPr txBox="1">
                <a:spLocks noRot="1" noChangeAspect="1" noMove="1" noResize="1" noEditPoints="1" noAdjustHandles="1" noChangeArrowheads="1" noChangeShapeType="1" noTextEdit="1"/>
              </p:cNvSpPr>
              <p:nvPr/>
            </p:nvSpPr>
            <p:spPr>
              <a:xfrm>
                <a:off x="2131520" y="5287688"/>
                <a:ext cx="3462999" cy="461665"/>
              </a:xfrm>
              <a:prstGeom prst="rect">
                <a:avLst/>
              </a:prstGeom>
              <a:blipFill>
                <a:blip r:embed="rId5"/>
                <a:stretch>
                  <a:fillRect l="-2817" t="-10526" r="-1585" b="-28947"/>
                </a:stretch>
              </a:blipFill>
            </p:spPr>
            <p:txBody>
              <a:bodyPr/>
              <a:lstStyle/>
              <a:p>
                <a:r>
                  <a:rPr lang="zh-CN" altLang="en-US">
                    <a:noFill/>
                  </a:rPr>
                  <a:t> </a:t>
                </a:r>
              </a:p>
            </p:txBody>
          </p:sp>
        </mc:Fallback>
      </mc:AlternateContent>
      <p:pic>
        <p:nvPicPr>
          <p:cNvPr id="26" name="Picture 25">
            <a:extLst>
              <a:ext uri="{FF2B5EF4-FFF2-40B4-BE49-F238E27FC236}">
                <a16:creationId xmlns:a16="http://schemas.microsoft.com/office/drawing/2014/main" id="{79A27187-F454-4026-84FE-09A58F6304EF}"/>
              </a:ext>
            </a:extLst>
          </p:cNvPr>
          <p:cNvPicPr>
            <a:picLocks noChangeAspect="1"/>
          </p:cNvPicPr>
          <p:nvPr/>
        </p:nvPicPr>
        <p:blipFill>
          <a:blip r:embed="rId6"/>
          <a:stretch>
            <a:fillRect/>
          </a:stretch>
        </p:blipFill>
        <p:spPr>
          <a:xfrm>
            <a:off x="6196714" y="3864486"/>
            <a:ext cx="1180686" cy="1302826"/>
          </a:xfrm>
          <a:prstGeom prst="rect">
            <a:avLst/>
          </a:prstGeom>
        </p:spPr>
      </p:pic>
      <p:pic>
        <p:nvPicPr>
          <p:cNvPr id="27" name="Picture 26">
            <a:extLst>
              <a:ext uri="{FF2B5EF4-FFF2-40B4-BE49-F238E27FC236}">
                <a16:creationId xmlns:a16="http://schemas.microsoft.com/office/drawing/2014/main" id="{94C1CC06-4CF1-431F-8849-A6571F682082}"/>
              </a:ext>
            </a:extLst>
          </p:cNvPr>
          <p:cNvPicPr>
            <a:picLocks noChangeAspect="1"/>
          </p:cNvPicPr>
          <p:nvPr/>
        </p:nvPicPr>
        <p:blipFill>
          <a:blip r:embed="rId7"/>
          <a:stretch>
            <a:fillRect/>
          </a:stretch>
        </p:blipFill>
        <p:spPr>
          <a:xfrm>
            <a:off x="8071061" y="3875245"/>
            <a:ext cx="1323839" cy="1302826"/>
          </a:xfrm>
          <a:prstGeom prst="rect">
            <a:avLst/>
          </a:prstGeom>
        </p:spPr>
      </p:pic>
      <p:cxnSp>
        <p:nvCxnSpPr>
          <p:cNvPr id="29" name="Straight Arrow Connector 28">
            <a:extLst>
              <a:ext uri="{FF2B5EF4-FFF2-40B4-BE49-F238E27FC236}">
                <a16:creationId xmlns:a16="http://schemas.microsoft.com/office/drawing/2014/main" id="{DE1643DC-A6BD-4BC6-8520-F4F7ACCAED9E}"/>
              </a:ext>
            </a:extLst>
          </p:cNvPr>
          <p:cNvCxnSpPr>
            <a:cxnSpLocks/>
            <a:stCxn id="26" idx="3"/>
            <a:endCxn id="27" idx="1"/>
          </p:cNvCxnSpPr>
          <p:nvPr/>
        </p:nvCxnSpPr>
        <p:spPr>
          <a:xfrm>
            <a:off x="7377400" y="4515899"/>
            <a:ext cx="693661" cy="107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A6593A8-9C3A-468C-9294-FC8FCEA93029}"/>
                  </a:ext>
                </a:extLst>
              </p:cNvPr>
              <p:cNvSpPr txBox="1"/>
              <p:nvPr/>
            </p:nvSpPr>
            <p:spPr>
              <a:xfrm>
                <a:off x="7180883" y="5243257"/>
                <a:ext cx="3307509" cy="461665"/>
              </a:xfrm>
              <a:prstGeom prst="rect">
                <a:avLst/>
              </a:prstGeom>
              <a:noFill/>
            </p:spPr>
            <p:txBody>
              <a:bodyPr wrap="none" rtlCol="0">
                <a:spAutoFit/>
              </a:bodyPr>
              <a:lstStyle/>
              <a:p>
                <a:r>
                  <a:rPr lang="en-US" sz="2400" dirty="0"/>
                  <a:t>per-pixel variance </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oMath>
                </a14:m>
                <a:r>
                  <a:rPr lang="en-US" sz="2400" dirty="0"/>
                  <a:t>410 </a:t>
                </a:r>
              </a:p>
            </p:txBody>
          </p:sp>
        </mc:Choice>
        <mc:Fallback xmlns="">
          <p:sp>
            <p:nvSpPr>
              <p:cNvPr id="30" name="TextBox 29">
                <a:extLst>
                  <a:ext uri="{FF2B5EF4-FFF2-40B4-BE49-F238E27FC236}">
                    <a16:creationId xmlns:a16="http://schemas.microsoft.com/office/drawing/2014/main" id="{2A6593A8-9C3A-468C-9294-FC8FCEA93029}"/>
                  </a:ext>
                </a:extLst>
              </p:cNvPr>
              <p:cNvSpPr txBox="1">
                <a:spLocks noRot="1" noChangeAspect="1" noMove="1" noResize="1" noEditPoints="1" noAdjustHandles="1" noChangeArrowheads="1" noChangeShapeType="1" noTextEdit="1"/>
              </p:cNvSpPr>
              <p:nvPr/>
            </p:nvSpPr>
            <p:spPr>
              <a:xfrm>
                <a:off x="7180883" y="5243257"/>
                <a:ext cx="3307509" cy="461665"/>
              </a:xfrm>
              <a:prstGeom prst="rect">
                <a:avLst/>
              </a:prstGeom>
              <a:blipFill>
                <a:blip r:embed="rId8"/>
                <a:stretch>
                  <a:fillRect l="-2947" t="-10526" r="-1657" b="-28947"/>
                </a:stretch>
              </a:blipFill>
            </p:spPr>
            <p:txBody>
              <a:bodyPr/>
              <a:lstStyle/>
              <a:p>
                <a:r>
                  <a:rPr lang="zh-CN" altLang="en-US">
                    <a:noFill/>
                  </a:rPr>
                  <a:t> </a:t>
                </a:r>
              </a:p>
            </p:txBody>
          </p:sp>
        </mc:Fallback>
      </mc:AlternateContent>
      <p:pic>
        <p:nvPicPr>
          <p:cNvPr id="18" name="Picture 17">
            <a:extLst>
              <a:ext uri="{FF2B5EF4-FFF2-40B4-BE49-F238E27FC236}">
                <a16:creationId xmlns:a16="http://schemas.microsoft.com/office/drawing/2014/main" id="{B99880D7-AA88-4E2F-AF0A-61E70125DC48}"/>
              </a:ext>
            </a:extLst>
          </p:cNvPr>
          <p:cNvPicPr>
            <a:picLocks noChangeAspect="1"/>
          </p:cNvPicPr>
          <p:nvPr/>
        </p:nvPicPr>
        <p:blipFill>
          <a:blip r:embed="rId6"/>
          <a:stretch>
            <a:fillRect/>
          </a:stretch>
        </p:blipFill>
        <p:spPr>
          <a:xfrm>
            <a:off x="10251356" y="3826477"/>
            <a:ext cx="1248574" cy="1377737"/>
          </a:xfrm>
          <a:prstGeom prst="rect">
            <a:avLst/>
          </a:prstGeom>
        </p:spPr>
      </p:pic>
      <p:cxnSp>
        <p:nvCxnSpPr>
          <p:cNvPr id="10" name="Straight Arrow Connector 9">
            <a:extLst>
              <a:ext uri="{FF2B5EF4-FFF2-40B4-BE49-F238E27FC236}">
                <a16:creationId xmlns:a16="http://schemas.microsoft.com/office/drawing/2014/main" id="{8BB61C1B-5DA0-432B-A4FB-4B2664BBE417}"/>
              </a:ext>
            </a:extLst>
          </p:cNvPr>
          <p:cNvCxnSpPr>
            <a:cxnSpLocks/>
            <a:stCxn id="27" idx="3"/>
            <a:endCxn id="18" idx="1"/>
          </p:cNvCxnSpPr>
          <p:nvPr/>
        </p:nvCxnSpPr>
        <p:spPr>
          <a:xfrm flipV="1">
            <a:off x="9394900" y="4515346"/>
            <a:ext cx="856456" cy="11312"/>
          </a:xfrm>
          <a:prstGeom prst="straightConnector1">
            <a:avLst/>
          </a:prstGeom>
          <a:ln w="635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44D03F-1BAF-4A21-8F02-B85D42B157E4}"/>
              </a:ext>
            </a:extLst>
          </p:cNvPr>
          <p:cNvSpPr txBox="1"/>
          <p:nvPr/>
        </p:nvSpPr>
        <p:spPr>
          <a:xfrm>
            <a:off x="8526366" y="3463755"/>
            <a:ext cx="2507161" cy="461665"/>
          </a:xfrm>
          <a:prstGeom prst="rect">
            <a:avLst/>
          </a:prstGeom>
          <a:noFill/>
        </p:spPr>
        <p:txBody>
          <a:bodyPr wrap="none" rtlCol="0">
            <a:spAutoFit/>
          </a:bodyPr>
          <a:lstStyle/>
          <a:p>
            <a:r>
              <a:rPr lang="en-US" altLang="zh-CN" sz="2400" dirty="0">
                <a:solidFill>
                  <a:srgbClr val="FF0000"/>
                </a:solidFill>
              </a:rPr>
              <a:t>Aim to reconstruct</a:t>
            </a:r>
            <a:endParaRPr lang="zh-CN" altLang="en-US" sz="2400" dirty="0">
              <a:solidFill>
                <a:srgbClr val="FF0000"/>
              </a:solidFill>
            </a:endParaRPr>
          </a:p>
        </p:txBody>
      </p:sp>
      <p:pic>
        <p:nvPicPr>
          <p:cNvPr id="23" name="Picture 22">
            <a:extLst>
              <a:ext uri="{FF2B5EF4-FFF2-40B4-BE49-F238E27FC236}">
                <a16:creationId xmlns:a16="http://schemas.microsoft.com/office/drawing/2014/main" id="{C591144B-8551-430C-8DBB-BFBE3CDB6689}"/>
              </a:ext>
            </a:extLst>
          </p:cNvPr>
          <p:cNvPicPr>
            <a:picLocks noChangeAspect="1"/>
          </p:cNvPicPr>
          <p:nvPr/>
        </p:nvPicPr>
        <p:blipFill>
          <a:blip r:embed="rId9"/>
          <a:stretch>
            <a:fillRect/>
          </a:stretch>
        </p:blipFill>
        <p:spPr>
          <a:xfrm>
            <a:off x="1023880" y="3271221"/>
            <a:ext cx="1155913" cy="1135272"/>
          </a:xfrm>
          <a:prstGeom prst="rect">
            <a:avLst/>
          </a:prstGeom>
        </p:spPr>
      </p:pic>
      <p:sp>
        <p:nvSpPr>
          <p:cNvPr id="4" name="Slide Number Placeholder 3">
            <a:extLst>
              <a:ext uri="{FF2B5EF4-FFF2-40B4-BE49-F238E27FC236}">
                <a16:creationId xmlns:a16="http://schemas.microsoft.com/office/drawing/2014/main" id="{CCF584E6-70BB-43DA-823D-E2279FD1A063}"/>
              </a:ext>
            </a:extLst>
          </p:cNvPr>
          <p:cNvSpPr>
            <a:spLocks noGrp="1"/>
          </p:cNvSpPr>
          <p:nvPr>
            <p:ph type="sldNum" sz="quarter" idx="12"/>
          </p:nvPr>
        </p:nvSpPr>
        <p:spPr/>
        <p:txBody>
          <a:bodyPr/>
          <a:lstStyle/>
          <a:p>
            <a:fld id="{2686027B-D38C-4B2E-A090-202E177FA9B0}" type="slidenum">
              <a:rPr lang="en-US" smtClean="0"/>
              <a:t>19</a:t>
            </a:fld>
            <a:endParaRPr lang="en-US"/>
          </a:p>
        </p:txBody>
      </p:sp>
    </p:spTree>
    <p:extLst>
      <p:ext uri="{BB962C8B-B14F-4D97-AF65-F5344CB8AC3E}">
        <p14:creationId xmlns:p14="http://schemas.microsoft.com/office/powerpoint/2010/main" val="63466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DDF4BB4-EDED-4AF8-81F0-979A433AF470}"/>
              </a:ext>
            </a:extLst>
          </p:cNvPr>
          <p:cNvSpPr>
            <a:spLocks noGrp="1" noChangeArrowheads="1"/>
          </p:cNvSpPr>
          <p:nvPr>
            <p:ph type="title"/>
          </p:nvPr>
        </p:nvSpPr>
        <p:spPr>
          <a:xfrm>
            <a:off x="911225" y="201930"/>
            <a:ext cx="10363200" cy="1143000"/>
          </a:xfrm>
        </p:spPr>
        <p:txBody>
          <a:bodyPr/>
          <a:lstStyle/>
          <a:p>
            <a:r>
              <a:rPr lang="en-US" altLang="en-US" dirty="0"/>
              <a:t>Internet of Things</a:t>
            </a:r>
          </a:p>
        </p:txBody>
      </p:sp>
      <p:sp>
        <p:nvSpPr>
          <p:cNvPr id="3" name="AutoShape 2" descr="Image result for edge computing">
            <a:extLst>
              <a:ext uri="{FF2B5EF4-FFF2-40B4-BE49-F238E27FC236}">
                <a16:creationId xmlns:a16="http://schemas.microsoft.com/office/drawing/2014/main" id="{636A82CE-4D21-4B44-977C-7D29A8A8C5F7}"/>
              </a:ext>
            </a:extLst>
          </p:cNvPr>
          <p:cNvSpPr>
            <a:spLocks noChangeAspect="1" noChangeArrowheads="1"/>
          </p:cNvSpPr>
          <p:nvPr/>
        </p:nvSpPr>
        <p:spPr bwMode="auto">
          <a:xfrm>
            <a:off x="5943600" y="2971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33408E49-5773-49D7-B81C-1A08067B5AE1}"/>
              </a:ext>
            </a:extLst>
          </p:cNvPr>
          <p:cNvSpPr/>
          <p:nvPr/>
        </p:nvSpPr>
        <p:spPr>
          <a:xfrm>
            <a:off x="337488" y="5087142"/>
            <a:ext cx="4888326" cy="1261884"/>
          </a:xfrm>
          <a:prstGeom prst="rect">
            <a:avLst/>
          </a:prstGeom>
        </p:spPr>
        <p:txBody>
          <a:bodyPr wrap="none">
            <a:spAutoFit/>
          </a:bodyPr>
          <a:lstStyle/>
          <a:p>
            <a:pPr marL="285750" indent="-285750">
              <a:buFont typeface="Arial" panose="020B0604020202020204" pitchFamily="34" charset="0"/>
              <a:buChar char="•"/>
            </a:pPr>
            <a:r>
              <a:rPr lang="en-US" sz="2800" dirty="0"/>
              <a:t>Data generation infrastructure</a:t>
            </a:r>
            <a:endParaRPr lang="en-US" dirty="0"/>
          </a:p>
          <a:p>
            <a:pPr marL="742950" lvl="1" indent="-285750">
              <a:buFont typeface="Arial" panose="020B0604020202020204" pitchFamily="34" charset="0"/>
              <a:buChar char="•"/>
            </a:pPr>
            <a:r>
              <a:rPr lang="en-US" sz="2400" b="1" dirty="0">
                <a:solidFill>
                  <a:srgbClr val="FF0000"/>
                </a:solidFill>
              </a:rPr>
              <a:t>30 billion</a:t>
            </a:r>
            <a:r>
              <a:rPr lang="en-US" sz="2400" dirty="0"/>
              <a:t> connected devices</a:t>
            </a:r>
          </a:p>
          <a:p>
            <a:pPr marL="742950" lvl="1" indent="-285750">
              <a:buFont typeface="Arial" panose="020B0604020202020204" pitchFamily="34" charset="0"/>
              <a:buChar char="•"/>
            </a:pPr>
            <a:r>
              <a:rPr lang="en-US" sz="2400" b="1" dirty="0">
                <a:solidFill>
                  <a:srgbClr val="FF0000"/>
                </a:solidFill>
              </a:rPr>
              <a:t>5 quintillion bytes</a:t>
            </a:r>
            <a:r>
              <a:rPr lang="en-US" sz="2400" dirty="0"/>
              <a:t> every day</a:t>
            </a:r>
            <a:endParaRPr lang="en-US" dirty="0"/>
          </a:p>
        </p:txBody>
      </p:sp>
      <p:pic>
        <p:nvPicPr>
          <p:cNvPr id="11" name="Picture 2" descr="Image result for sensor data">
            <a:extLst>
              <a:ext uri="{FF2B5EF4-FFF2-40B4-BE49-F238E27FC236}">
                <a16:creationId xmlns:a16="http://schemas.microsoft.com/office/drawing/2014/main" id="{10B5022F-4E70-49CE-8FC3-E6B3FBAEE4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328" y="1502218"/>
            <a:ext cx="4369612" cy="34956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C8E22E9-C5AB-4C20-83D0-64E184CB390D}"/>
              </a:ext>
            </a:extLst>
          </p:cNvPr>
          <p:cNvPicPr>
            <a:picLocks noChangeAspect="1"/>
          </p:cNvPicPr>
          <p:nvPr/>
        </p:nvPicPr>
        <p:blipFill>
          <a:blip r:embed="rId4"/>
          <a:stretch>
            <a:fillRect/>
          </a:stretch>
        </p:blipFill>
        <p:spPr>
          <a:xfrm>
            <a:off x="5943600" y="2328742"/>
            <a:ext cx="6248400" cy="1926259"/>
          </a:xfrm>
          <a:prstGeom prst="rect">
            <a:avLst/>
          </a:prstGeom>
        </p:spPr>
      </p:pic>
      <p:sp>
        <p:nvSpPr>
          <p:cNvPr id="4" name="TextBox 3">
            <a:extLst>
              <a:ext uri="{FF2B5EF4-FFF2-40B4-BE49-F238E27FC236}">
                <a16:creationId xmlns:a16="http://schemas.microsoft.com/office/drawing/2014/main" id="{CA90FCDA-6716-4C1F-BA8E-E074BFD7E10B}"/>
              </a:ext>
            </a:extLst>
          </p:cNvPr>
          <p:cNvSpPr txBox="1"/>
          <p:nvPr/>
        </p:nvSpPr>
        <p:spPr>
          <a:xfrm>
            <a:off x="6052205" y="2050889"/>
            <a:ext cx="1544462" cy="369332"/>
          </a:xfrm>
          <a:prstGeom prst="rect">
            <a:avLst/>
          </a:prstGeom>
          <a:noFill/>
        </p:spPr>
        <p:txBody>
          <a:bodyPr wrap="none" rtlCol="0">
            <a:spAutoFit/>
          </a:bodyPr>
          <a:lstStyle/>
          <a:p>
            <a:r>
              <a:rPr lang="en-US" altLang="zh-CN" dirty="0"/>
              <a:t>IoT End device</a:t>
            </a:r>
            <a:endParaRPr lang="en-US" dirty="0"/>
          </a:p>
        </p:txBody>
      </p:sp>
      <p:sp>
        <p:nvSpPr>
          <p:cNvPr id="13" name="TextBox 12">
            <a:extLst>
              <a:ext uri="{FF2B5EF4-FFF2-40B4-BE49-F238E27FC236}">
                <a16:creationId xmlns:a16="http://schemas.microsoft.com/office/drawing/2014/main" id="{8963B015-8AD5-4311-B9E2-BF9D4FE2A948}"/>
              </a:ext>
            </a:extLst>
          </p:cNvPr>
          <p:cNvSpPr txBox="1"/>
          <p:nvPr/>
        </p:nvSpPr>
        <p:spPr>
          <a:xfrm>
            <a:off x="8357597" y="2037826"/>
            <a:ext cx="1071704" cy="369332"/>
          </a:xfrm>
          <a:prstGeom prst="rect">
            <a:avLst/>
          </a:prstGeom>
          <a:noFill/>
        </p:spPr>
        <p:txBody>
          <a:bodyPr wrap="none" rtlCol="0">
            <a:spAutoFit/>
          </a:bodyPr>
          <a:lstStyle/>
          <a:p>
            <a:r>
              <a:rPr lang="en-US" altLang="zh-CN" dirty="0"/>
              <a:t>Fog/edge</a:t>
            </a:r>
            <a:endParaRPr lang="en-US" dirty="0"/>
          </a:p>
        </p:txBody>
      </p:sp>
      <p:sp>
        <p:nvSpPr>
          <p:cNvPr id="14" name="TextBox 13">
            <a:extLst>
              <a:ext uri="{FF2B5EF4-FFF2-40B4-BE49-F238E27FC236}">
                <a16:creationId xmlns:a16="http://schemas.microsoft.com/office/drawing/2014/main" id="{88BE1C01-73DA-469A-988E-CB0FABAF7731}"/>
              </a:ext>
            </a:extLst>
          </p:cNvPr>
          <p:cNvSpPr txBox="1"/>
          <p:nvPr/>
        </p:nvSpPr>
        <p:spPr>
          <a:xfrm>
            <a:off x="10628551" y="2037826"/>
            <a:ext cx="908129" cy="369332"/>
          </a:xfrm>
          <a:prstGeom prst="rect">
            <a:avLst/>
          </a:prstGeom>
          <a:noFill/>
        </p:spPr>
        <p:txBody>
          <a:bodyPr wrap="square" rtlCol="0">
            <a:spAutoFit/>
          </a:bodyPr>
          <a:lstStyle/>
          <a:p>
            <a:r>
              <a:rPr lang="en-US" altLang="zh-CN" dirty="0"/>
              <a:t>Cloud</a:t>
            </a:r>
            <a:endParaRPr lang="en-US" dirty="0"/>
          </a:p>
        </p:txBody>
      </p:sp>
      <p:sp>
        <p:nvSpPr>
          <p:cNvPr id="17" name="Rectangle 16">
            <a:extLst>
              <a:ext uri="{FF2B5EF4-FFF2-40B4-BE49-F238E27FC236}">
                <a16:creationId xmlns:a16="http://schemas.microsoft.com/office/drawing/2014/main" id="{5B83936E-4304-1348-8B9F-52A213565CCE}"/>
              </a:ext>
            </a:extLst>
          </p:cNvPr>
          <p:cNvSpPr/>
          <p:nvPr/>
        </p:nvSpPr>
        <p:spPr>
          <a:xfrm>
            <a:off x="6146165" y="5071902"/>
            <a:ext cx="5657446" cy="892552"/>
          </a:xfrm>
          <a:prstGeom prst="rect">
            <a:avLst/>
          </a:prstGeom>
        </p:spPr>
        <p:txBody>
          <a:bodyPr wrap="none">
            <a:spAutoFit/>
          </a:bodyPr>
          <a:lstStyle/>
          <a:p>
            <a:pPr marL="285750" indent="-285750">
              <a:buFont typeface="Arial" panose="020B0604020202020204" pitchFamily="34" charset="0"/>
              <a:buChar char="•"/>
            </a:pPr>
            <a:r>
              <a:rPr lang="en-US" sz="2800" dirty="0"/>
              <a:t>Computing infrastructure</a:t>
            </a:r>
            <a:endParaRPr lang="en-US" dirty="0"/>
          </a:p>
          <a:p>
            <a:pPr marL="742950" lvl="1" indent="-285750">
              <a:buFont typeface="Arial" panose="020B0604020202020204" pitchFamily="34" charset="0"/>
              <a:buChar char="•"/>
            </a:pPr>
            <a:r>
              <a:rPr lang="en-US" sz="2400" dirty="0"/>
              <a:t>Three layers of </a:t>
            </a:r>
            <a:r>
              <a:rPr lang="en-US" altLang="zh-CN" sz="2400" dirty="0"/>
              <a:t>computing</a:t>
            </a:r>
            <a:r>
              <a:rPr lang="en-US" sz="2400" dirty="0"/>
              <a:t> capabilities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63040"/>
    </mc:Choice>
    <mc:Fallback xmlns="">
      <p:transition spd="slow" advTm="630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185"/>
            <a:ext cx="10515600" cy="1325563"/>
          </a:xfrm>
        </p:spPr>
        <p:txBody>
          <a:bodyPr/>
          <a:lstStyle/>
          <a:p>
            <a:r>
              <a:rPr lang="en-US" dirty="0"/>
              <a:t>Results</a:t>
            </a:r>
          </a:p>
        </p:txBody>
      </p:sp>
      <p:sp>
        <p:nvSpPr>
          <p:cNvPr id="12" name="Content Placeholder 2">
            <a:extLst>
              <a:ext uri="{FF2B5EF4-FFF2-40B4-BE49-F238E27FC236}">
                <a16:creationId xmlns:a16="http://schemas.microsoft.com/office/drawing/2014/main" id="{FC41DA5C-6151-CD4E-BA24-5B6B7845EF05}"/>
              </a:ext>
            </a:extLst>
          </p:cNvPr>
          <p:cNvSpPr>
            <a:spLocks noGrp="1"/>
          </p:cNvSpPr>
          <p:nvPr>
            <p:ph idx="1"/>
          </p:nvPr>
        </p:nvSpPr>
        <p:spPr>
          <a:xfrm>
            <a:off x="838200" y="1227742"/>
            <a:ext cx="10515600" cy="1423531"/>
          </a:xfrm>
        </p:spPr>
        <p:txBody>
          <a:bodyPr>
            <a:normAutofit fontScale="85000" lnSpcReduction="20000"/>
          </a:bodyPr>
          <a:lstStyle/>
          <a:p>
            <a:r>
              <a:rPr lang="en-US" dirty="0"/>
              <a:t>CNN: 2 conv layers, 3 dense layers, max pooling</a:t>
            </a:r>
          </a:p>
          <a:p>
            <a:pPr lvl="1"/>
            <a:r>
              <a:rPr lang="en-US" b="1" dirty="0">
                <a:solidFill>
                  <a:srgbClr val="FF0000"/>
                </a:solidFill>
              </a:rPr>
              <a:t>98.7% accuracy</a:t>
            </a:r>
            <a:r>
              <a:rPr lang="en-US" dirty="0"/>
              <a:t> on original data</a:t>
            </a:r>
          </a:p>
          <a:p>
            <a:r>
              <a:rPr lang="en-US" dirty="0"/>
              <a:t>SVM (LIBSVM)</a:t>
            </a:r>
          </a:p>
          <a:p>
            <a:pPr lvl="1"/>
            <a:r>
              <a:rPr lang="en-US" b="1" dirty="0">
                <a:solidFill>
                  <a:srgbClr val="FF0000"/>
                </a:solidFill>
              </a:rPr>
              <a:t>98.5% accuracy </a:t>
            </a:r>
            <a:r>
              <a:rPr lang="en-US" dirty="0"/>
              <a:t>on original data</a:t>
            </a:r>
          </a:p>
        </p:txBody>
      </p:sp>
      <p:sp>
        <p:nvSpPr>
          <p:cNvPr id="13" name="TextBox 12">
            <a:extLst>
              <a:ext uri="{FF2B5EF4-FFF2-40B4-BE49-F238E27FC236}">
                <a16:creationId xmlns:a16="http://schemas.microsoft.com/office/drawing/2014/main" id="{B598CADA-44C4-FB44-826F-8C8C5A147B61}"/>
              </a:ext>
            </a:extLst>
          </p:cNvPr>
          <p:cNvSpPr txBox="1"/>
          <p:nvPr/>
        </p:nvSpPr>
        <p:spPr>
          <a:xfrm>
            <a:off x="3535348" y="2595911"/>
            <a:ext cx="4818948" cy="338554"/>
          </a:xfrm>
          <a:prstGeom prst="rect">
            <a:avLst/>
          </a:prstGeom>
          <a:noFill/>
        </p:spPr>
        <p:txBody>
          <a:bodyPr wrap="none" rtlCol="0">
            <a:spAutoFit/>
          </a:bodyPr>
          <a:lstStyle/>
          <a:p>
            <a:r>
              <a:rPr lang="en-US" dirty="0"/>
              <a:t>Impact of # of participants on learning performance</a:t>
            </a:r>
          </a:p>
        </p:txBody>
      </p:sp>
      <p:sp>
        <p:nvSpPr>
          <p:cNvPr id="15" name="Rectangle 14">
            <a:extLst>
              <a:ext uri="{FF2B5EF4-FFF2-40B4-BE49-F238E27FC236}">
                <a16:creationId xmlns:a16="http://schemas.microsoft.com/office/drawing/2014/main" id="{B9798ACC-6AEA-4EAA-BB72-862106488EAB}"/>
              </a:ext>
            </a:extLst>
          </p:cNvPr>
          <p:cNvSpPr/>
          <p:nvPr/>
        </p:nvSpPr>
        <p:spPr>
          <a:xfrm>
            <a:off x="2496612" y="5983061"/>
            <a:ext cx="596028" cy="121230"/>
          </a:xfrm>
          <a:prstGeom prst="rect">
            <a:avLst/>
          </a:prstGeom>
          <a:solidFill>
            <a:srgbClr val="DBA9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AFAA37EF-3449-4A58-9A4D-5C8153229A19}"/>
              </a:ext>
            </a:extLst>
          </p:cNvPr>
          <p:cNvSpPr/>
          <p:nvPr/>
        </p:nvSpPr>
        <p:spPr>
          <a:xfrm>
            <a:off x="2496612" y="6256691"/>
            <a:ext cx="596028" cy="121230"/>
          </a:xfrm>
          <a:prstGeom prst="rect">
            <a:avLst/>
          </a:prstGeom>
          <a:solidFill>
            <a:srgbClr val="FFFFFF"/>
          </a:solidFill>
          <a:ln>
            <a:solidFill>
              <a:srgbClr val="63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2EC95FE1-99E5-4AB5-845C-96203DCB56B7}"/>
              </a:ext>
            </a:extLst>
          </p:cNvPr>
          <p:cNvSpPr/>
          <p:nvPr/>
        </p:nvSpPr>
        <p:spPr>
          <a:xfrm>
            <a:off x="2496612" y="6530321"/>
            <a:ext cx="596028" cy="121230"/>
          </a:xfrm>
          <a:prstGeom prst="rect">
            <a:avLst/>
          </a:prstGeom>
          <a:solidFill>
            <a:srgbClr val="53B3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C9FCE9B7-02A8-4DCD-8BAD-57ACC4F01669}"/>
              </a:ext>
            </a:extLst>
          </p:cNvPr>
          <p:cNvSpPr txBox="1"/>
          <p:nvPr/>
        </p:nvSpPr>
        <p:spPr>
          <a:xfrm>
            <a:off x="3200399" y="5860378"/>
            <a:ext cx="1474571" cy="369332"/>
          </a:xfrm>
          <a:prstGeom prst="rect">
            <a:avLst/>
          </a:prstGeom>
          <a:noFill/>
        </p:spPr>
        <p:txBody>
          <a:bodyPr wrap="none" rtlCol="0">
            <a:spAutoFit/>
          </a:bodyPr>
          <a:lstStyle/>
          <a:p>
            <a:r>
              <a:rPr lang="en-US" altLang="zh-CN" dirty="0"/>
              <a:t>Our</a:t>
            </a:r>
            <a:r>
              <a:rPr lang="zh-CN" altLang="en-US" dirty="0"/>
              <a:t> </a:t>
            </a:r>
            <a:r>
              <a:rPr lang="en-US" altLang="zh-CN" dirty="0"/>
              <a:t>approach</a:t>
            </a:r>
            <a:endParaRPr lang="zh-CN" altLang="en-US" dirty="0"/>
          </a:p>
        </p:txBody>
      </p:sp>
      <p:sp>
        <p:nvSpPr>
          <p:cNvPr id="20" name="TextBox 19">
            <a:extLst>
              <a:ext uri="{FF2B5EF4-FFF2-40B4-BE49-F238E27FC236}">
                <a16:creationId xmlns:a16="http://schemas.microsoft.com/office/drawing/2014/main" id="{1EA4D8F5-047F-4BC4-9778-76B88E404A8D}"/>
              </a:ext>
            </a:extLst>
          </p:cNvPr>
          <p:cNvSpPr txBox="1"/>
          <p:nvPr/>
        </p:nvSpPr>
        <p:spPr>
          <a:xfrm>
            <a:off x="3195855" y="6439522"/>
            <a:ext cx="3484800" cy="369332"/>
          </a:xfrm>
          <a:prstGeom prst="rect">
            <a:avLst/>
          </a:prstGeom>
          <a:noFill/>
        </p:spPr>
        <p:txBody>
          <a:bodyPr wrap="none" rtlCol="0">
            <a:spAutoFit/>
          </a:bodyPr>
          <a:lstStyle/>
          <a:p>
            <a:r>
              <a:rPr lang="en-US" altLang="zh-CN" dirty="0"/>
              <a:t>Gaussian random projection + SVM</a:t>
            </a:r>
          </a:p>
        </p:txBody>
      </p:sp>
      <p:sp>
        <p:nvSpPr>
          <p:cNvPr id="21" name="TextBox 20">
            <a:extLst>
              <a:ext uri="{FF2B5EF4-FFF2-40B4-BE49-F238E27FC236}">
                <a16:creationId xmlns:a16="http://schemas.microsoft.com/office/drawing/2014/main" id="{244213E9-C415-4784-982E-A2F91365BAE2}"/>
              </a:ext>
            </a:extLst>
          </p:cNvPr>
          <p:cNvSpPr txBox="1"/>
          <p:nvPr/>
        </p:nvSpPr>
        <p:spPr>
          <a:xfrm>
            <a:off x="3195855" y="6133354"/>
            <a:ext cx="6041782" cy="369332"/>
          </a:xfrm>
          <a:prstGeom prst="rect">
            <a:avLst/>
          </a:prstGeom>
          <a:noFill/>
        </p:spPr>
        <p:txBody>
          <a:bodyPr wrap="none" rtlCol="0">
            <a:spAutoFit/>
          </a:bodyPr>
          <a:lstStyle/>
          <a:p>
            <a:r>
              <a:rPr lang="en-US" altLang="zh-CN" dirty="0"/>
              <a:t>Gaussian random projection + non-collaborative deep learning</a:t>
            </a:r>
          </a:p>
        </p:txBody>
      </p:sp>
      <p:pic>
        <p:nvPicPr>
          <p:cNvPr id="3" name="Picture 2">
            <a:extLst>
              <a:ext uri="{FF2B5EF4-FFF2-40B4-BE49-F238E27FC236}">
                <a16:creationId xmlns:a16="http://schemas.microsoft.com/office/drawing/2014/main" id="{FD18EA29-EA12-487D-ADD8-FB9A8F9BFF44}"/>
              </a:ext>
            </a:extLst>
          </p:cNvPr>
          <p:cNvPicPr>
            <a:picLocks noChangeAspect="1"/>
          </p:cNvPicPr>
          <p:nvPr/>
        </p:nvPicPr>
        <p:blipFill>
          <a:blip r:embed="rId3"/>
          <a:stretch>
            <a:fillRect/>
          </a:stretch>
        </p:blipFill>
        <p:spPr>
          <a:xfrm>
            <a:off x="2440479" y="2902488"/>
            <a:ext cx="6834153" cy="3059678"/>
          </a:xfrm>
          <a:prstGeom prst="rect">
            <a:avLst/>
          </a:prstGeom>
        </p:spPr>
      </p:pic>
      <p:sp>
        <p:nvSpPr>
          <p:cNvPr id="4" name="Slide Number Placeholder 3">
            <a:extLst>
              <a:ext uri="{FF2B5EF4-FFF2-40B4-BE49-F238E27FC236}">
                <a16:creationId xmlns:a16="http://schemas.microsoft.com/office/drawing/2014/main" id="{08988EE7-8E28-4FA5-B05A-3935AF2D92A6}"/>
              </a:ext>
            </a:extLst>
          </p:cNvPr>
          <p:cNvSpPr>
            <a:spLocks noGrp="1"/>
          </p:cNvSpPr>
          <p:nvPr>
            <p:ph type="sldNum" sz="quarter" idx="12"/>
          </p:nvPr>
        </p:nvSpPr>
        <p:spPr/>
        <p:txBody>
          <a:bodyPr/>
          <a:lstStyle/>
          <a:p>
            <a:fld id="{2686027B-D38C-4B2E-A090-202E177FA9B0}" type="slidenum">
              <a:rPr lang="en-US" smtClean="0"/>
              <a:t>20</a:t>
            </a:fld>
            <a:endParaRPr lang="en-US"/>
          </a:p>
        </p:txBody>
      </p:sp>
    </p:spTree>
    <p:extLst>
      <p:ext uri="{BB962C8B-B14F-4D97-AF65-F5344CB8AC3E}">
        <p14:creationId xmlns:p14="http://schemas.microsoft.com/office/powerpoint/2010/main" val="317484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5F94-D420-4F8B-9D35-C41FC3496CF0}"/>
              </a:ext>
            </a:extLst>
          </p:cNvPr>
          <p:cNvSpPr>
            <a:spLocks noGrp="1"/>
          </p:cNvSpPr>
          <p:nvPr>
            <p:ph type="title"/>
          </p:nvPr>
        </p:nvSpPr>
        <p:spPr/>
        <p:txBody>
          <a:bodyPr/>
          <a:lstStyle/>
          <a:p>
            <a:r>
              <a:rPr lang="en-US" altLang="zh-CN" dirty="0"/>
              <a:t>Results</a:t>
            </a:r>
            <a:endParaRPr lang="zh-CN" altLang="en-US" dirty="0"/>
          </a:p>
        </p:txBody>
      </p:sp>
      <p:pic>
        <p:nvPicPr>
          <p:cNvPr id="4" name="Picture 3">
            <a:extLst>
              <a:ext uri="{FF2B5EF4-FFF2-40B4-BE49-F238E27FC236}">
                <a16:creationId xmlns:a16="http://schemas.microsoft.com/office/drawing/2014/main" id="{C76979AA-BAF2-4B40-A1D1-E839D21246C2}"/>
              </a:ext>
            </a:extLst>
          </p:cNvPr>
          <p:cNvPicPr>
            <a:picLocks noChangeAspect="1"/>
          </p:cNvPicPr>
          <p:nvPr/>
        </p:nvPicPr>
        <p:blipFill>
          <a:blip r:embed="rId3"/>
          <a:stretch>
            <a:fillRect/>
          </a:stretch>
        </p:blipFill>
        <p:spPr>
          <a:xfrm>
            <a:off x="3913298" y="1742316"/>
            <a:ext cx="4049485" cy="4130162"/>
          </a:xfrm>
          <a:prstGeom prst="rect">
            <a:avLst/>
          </a:prstGeom>
        </p:spPr>
      </p:pic>
      <p:sp>
        <p:nvSpPr>
          <p:cNvPr id="5" name="TextBox 4">
            <a:extLst>
              <a:ext uri="{FF2B5EF4-FFF2-40B4-BE49-F238E27FC236}">
                <a16:creationId xmlns:a16="http://schemas.microsoft.com/office/drawing/2014/main" id="{DC36104B-80D8-4DF1-B1E2-5E6413E33A09}"/>
              </a:ext>
            </a:extLst>
          </p:cNvPr>
          <p:cNvSpPr txBox="1"/>
          <p:nvPr/>
        </p:nvSpPr>
        <p:spPr>
          <a:xfrm>
            <a:off x="3458399" y="1230178"/>
            <a:ext cx="5745485" cy="523220"/>
          </a:xfrm>
          <a:prstGeom prst="rect">
            <a:avLst/>
          </a:prstGeom>
          <a:noFill/>
        </p:spPr>
        <p:txBody>
          <a:bodyPr wrap="square" rtlCol="0">
            <a:spAutoFit/>
          </a:bodyPr>
          <a:lstStyle/>
          <a:p>
            <a:r>
              <a:rPr lang="en-US" sz="2800" dirty="0"/>
              <a:t>Impact of </a:t>
            </a:r>
            <a:r>
              <a:rPr lang="el-GR" sz="2800" dirty="0"/>
              <a:t>ε</a:t>
            </a:r>
            <a:r>
              <a:rPr lang="en-US" sz="2800" dirty="0"/>
              <a:t> on learning performance</a:t>
            </a:r>
          </a:p>
        </p:txBody>
      </p:sp>
      <p:sp>
        <p:nvSpPr>
          <p:cNvPr id="6" name="Oval 5">
            <a:extLst>
              <a:ext uri="{FF2B5EF4-FFF2-40B4-BE49-F238E27FC236}">
                <a16:creationId xmlns:a16="http://schemas.microsoft.com/office/drawing/2014/main" id="{ACEA747D-C0F8-47CE-B6A8-91B5DAD655CE}"/>
              </a:ext>
            </a:extLst>
          </p:cNvPr>
          <p:cNvSpPr/>
          <p:nvPr/>
        </p:nvSpPr>
        <p:spPr>
          <a:xfrm>
            <a:off x="4876344" y="4545879"/>
            <a:ext cx="240149" cy="3857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292DEF04-0101-4752-A903-ADA18E45ACD6}"/>
              </a:ext>
            </a:extLst>
          </p:cNvPr>
          <p:cNvSpPr/>
          <p:nvPr/>
        </p:nvSpPr>
        <p:spPr>
          <a:xfrm rot="8215529">
            <a:off x="4414180" y="3998442"/>
            <a:ext cx="384740" cy="66104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7EB7272-EBFD-4622-9A07-A219E5F766BE}"/>
              </a:ext>
            </a:extLst>
          </p:cNvPr>
          <p:cNvSpPr/>
          <p:nvPr/>
        </p:nvSpPr>
        <p:spPr>
          <a:xfrm>
            <a:off x="4204888" y="6056501"/>
            <a:ext cx="593342" cy="212289"/>
          </a:xfrm>
          <a:prstGeom prst="rect">
            <a:avLst/>
          </a:prstGeom>
          <a:solidFill>
            <a:srgbClr val="C16C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A5880D3C-22B9-4AA9-BA70-1F8155315498}"/>
              </a:ext>
            </a:extLst>
          </p:cNvPr>
          <p:cNvSpPr/>
          <p:nvPr/>
        </p:nvSpPr>
        <p:spPr>
          <a:xfrm>
            <a:off x="4205176" y="6369320"/>
            <a:ext cx="593054" cy="212289"/>
          </a:xfrm>
          <a:prstGeom prst="rect">
            <a:avLst/>
          </a:prstGeom>
          <a:solidFill>
            <a:srgbClr val="009B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84F68265-74C5-4A8B-855D-5287434CE161}"/>
              </a:ext>
            </a:extLst>
          </p:cNvPr>
          <p:cNvSpPr txBox="1"/>
          <p:nvPr/>
        </p:nvSpPr>
        <p:spPr>
          <a:xfrm>
            <a:off x="4800916" y="5933819"/>
            <a:ext cx="4007828" cy="461665"/>
          </a:xfrm>
          <a:prstGeom prst="rect">
            <a:avLst/>
          </a:prstGeom>
          <a:noFill/>
        </p:spPr>
        <p:txBody>
          <a:bodyPr wrap="none" rtlCol="0">
            <a:spAutoFit/>
          </a:bodyPr>
          <a:lstStyle/>
          <a:p>
            <a:r>
              <a:rPr lang="en-US" altLang="zh-CN" sz="2400" dirty="0"/>
              <a:t>Noise addition + deep learning</a:t>
            </a:r>
          </a:p>
        </p:txBody>
      </p:sp>
      <p:sp>
        <p:nvSpPr>
          <p:cNvPr id="11" name="TextBox 10">
            <a:extLst>
              <a:ext uri="{FF2B5EF4-FFF2-40B4-BE49-F238E27FC236}">
                <a16:creationId xmlns:a16="http://schemas.microsoft.com/office/drawing/2014/main" id="{B1EF2179-ED56-456E-A512-F5EF4E57C9F7}"/>
              </a:ext>
            </a:extLst>
          </p:cNvPr>
          <p:cNvSpPr txBox="1"/>
          <p:nvPr/>
        </p:nvSpPr>
        <p:spPr>
          <a:xfrm>
            <a:off x="4798230" y="6221447"/>
            <a:ext cx="2865977" cy="461665"/>
          </a:xfrm>
          <a:prstGeom prst="rect">
            <a:avLst/>
          </a:prstGeom>
          <a:noFill/>
        </p:spPr>
        <p:txBody>
          <a:bodyPr wrap="none" rtlCol="0">
            <a:spAutoFit/>
          </a:bodyPr>
          <a:lstStyle/>
          <a:p>
            <a:r>
              <a:rPr lang="en-US" altLang="zh-CN" sz="2400" dirty="0"/>
              <a:t>Noise addition + SVM</a:t>
            </a:r>
          </a:p>
        </p:txBody>
      </p:sp>
      <p:sp>
        <p:nvSpPr>
          <p:cNvPr id="3" name="Slide Number Placeholder 2">
            <a:extLst>
              <a:ext uri="{FF2B5EF4-FFF2-40B4-BE49-F238E27FC236}">
                <a16:creationId xmlns:a16="http://schemas.microsoft.com/office/drawing/2014/main" id="{5DE4B892-CAEF-4989-AEC4-842175E202D5}"/>
              </a:ext>
            </a:extLst>
          </p:cNvPr>
          <p:cNvSpPr>
            <a:spLocks noGrp="1"/>
          </p:cNvSpPr>
          <p:nvPr>
            <p:ph type="sldNum" sz="quarter" idx="12"/>
          </p:nvPr>
        </p:nvSpPr>
        <p:spPr/>
        <p:txBody>
          <a:bodyPr/>
          <a:lstStyle/>
          <a:p>
            <a:fld id="{2686027B-D38C-4B2E-A090-202E177FA9B0}" type="slidenum">
              <a:rPr lang="en-US" smtClean="0"/>
              <a:t>21</a:t>
            </a:fld>
            <a:endParaRPr lang="en-US"/>
          </a:p>
        </p:txBody>
      </p:sp>
    </p:spTree>
    <p:extLst>
      <p:ext uri="{BB962C8B-B14F-4D97-AF65-F5344CB8AC3E}">
        <p14:creationId xmlns:p14="http://schemas.microsoft.com/office/powerpoint/2010/main" val="344420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180"/>
            <a:ext cx="10515600" cy="1325563"/>
          </a:xfrm>
        </p:spPr>
        <p:txBody>
          <a:bodyPr/>
          <a:lstStyle/>
          <a:p>
            <a:r>
              <a:rPr lang="en-US" dirty="0"/>
              <a:t>Overhead</a:t>
            </a:r>
          </a:p>
        </p:txBody>
      </p:sp>
      <p:sp>
        <p:nvSpPr>
          <p:cNvPr id="3" name="Content Placeholder 2"/>
          <p:cNvSpPr>
            <a:spLocks noGrp="1"/>
          </p:cNvSpPr>
          <p:nvPr>
            <p:ph idx="1"/>
          </p:nvPr>
        </p:nvSpPr>
        <p:spPr>
          <a:xfrm>
            <a:off x="838200" y="1301255"/>
            <a:ext cx="9372600" cy="1390427"/>
          </a:xfrm>
        </p:spPr>
        <p:txBody>
          <a:bodyPr>
            <a:normAutofit/>
          </a:bodyPr>
          <a:lstStyle/>
          <a:p>
            <a:r>
              <a:rPr lang="en-US" dirty="0"/>
              <a:t>Implementations on a testbed of 14 Raspberry </a:t>
            </a:r>
            <a:r>
              <a:rPr lang="en-US" dirty="0" err="1"/>
              <a:t>Pis</a:t>
            </a:r>
            <a:endParaRPr lang="en-US" dirty="0"/>
          </a:p>
          <a:p>
            <a:pPr lvl="1"/>
            <a:r>
              <a:rPr lang="en-US" dirty="0"/>
              <a:t>Pi: support all baseline approaches</a:t>
            </a:r>
          </a:p>
          <a:p>
            <a:pPr lvl="1"/>
            <a:r>
              <a:rPr lang="en-US" dirty="0"/>
              <a:t>Our approach can be implemented on mote-class platforms</a:t>
            </a:r>
          </a:p>
        </p:txBody>
      </p:sp>
      <p:graphicFrame>
        <p:nvGraphicFramePr>
          <p:cNvPr id="4" name="Table 3"/>
          <p:cNvGraphicFramePr>
            <a:graphicFrameLocks noGrp="1"/>
          </p:cNvGraphicFramePr>
          <p:nvPr>
            <p:extLst>
              <p:ext uri="{D42A27DB-BD31-4B8C-83A1-F6EECF244321}">
                <p14:modId xmlns:p14="http://schemas.microsoft.com/office/powerpoint/2010/main" val="610869838"/>
              </p:ext>
            </p:extLst>
          </p:nvPr>
        </p:nvGraphicFramePr>
        <p:xfrm>
          <a:off x="911470" y="3170612"/>
          <a:ext cx="8610600" cy="25603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gridCol w="1257300">
                  <a:extLst>
                    <a:ext uri="{9D8B030D-6E8A-4147-A177-3AD203B41FA5}">
                      <a16:colId xmlns:a16="http://schemas.microsoft.com/office/drawing/2014/main" val="20004"/>
                    </a:ext>
                  </a:extLst>
                </a:gridCol>
              </a:tblGrid>
              <a:tr h="180474">
                <a:tc>
                  <a:txBody>
                    <a:bodyPr/>
                    <a:lstStyle/>
                    <a:p>
                      <a:endParaRPr lang="en-US" dirty="0"/>
                    </a:p>
                  </a:txBody>
                  <a:tcPr/>
                </a:tc>
                <a:tc>
                  <a:txBody>
                    <a:bodyPr/>
                    <a:lstStyle/>
                    <a:p>
                      <a:r>
                        <a:rPr lang="en-US" dirty="0"/>
                        <a:t>Overhead</a:t>
                      </a:r>
                    </a:p>
                  </a:txBody>
                  <a:tcPr/>
                </a:tc>
                <a:tc>
                  <a:txBody>
                    <a:bodyPr/>
                    <a:lstStyle/>
                    <a:p>
                      <a:pPr algn="ctr"/>
                      <a:r>
                        <a:rPr lang="en-US" dirty="0"/>
                        <a:t>Ours</a:t>
                      </a:r>
                    </a:p>
                  </a:txBody>
                  <a:tcPr/>
                </a:tc>
                <a:tc>
                  <a:txBody>
                    <a:bodyPr/>
                    <a:lstStyle/>
                    <a:p>
                      <a:pPr algn="ctr"/>
                      <a:r>
                        <a:rPr lang="en-US" dirty="0"/>
                        <a:t>Crowd-ML</a:t>
                      </a:r>
                    </a:p>
                  </a:txBody>
                  <a:tcPr/>
                </a:tc>
                <a:tc>
                  <a:txBody>
                    <a:bodyPr/>
                    <a:lstStyle/>
                    <a:p>
                      <a:pPr algn="ctr"/>
                      <a:r>
                        <a:rPr lang="en-US" dirty="0" err="1"/>
                        <a:t>CryptoNets</a:t>
                      </a:r>
                      <a:endParaRPr lang="en-US" dirty="0"/>
                    </a:p>
                  </a:txBody>
                  <a:tcPr/>
                </a:tc>
                <a:extLst>
                  <a:ext uri="{0D108BD9-81ED-4DB2-BD59-A6C34878D82A}">
                    <a16:rowId xmlns:a16="http://schemas.microsoft.com/office/drawing/2014/main" val="10000"/>
                  </a:ext>
                </a:extLst>
              </a:tr>
              <a:tr h="123613">
                <a:tc rowSpan="3">
                  <a:txBody>
                    <a:bodyPr/>
                    <a:lstStyle/>
                    <a:p>
                      <a:r>
                        <a:rPr lang="en-US" dirty="0"/>
                        <a:t>Training</a:t>
                      </a:r>
                    </a:p>
                  </a:txBody>
                  <a:tcPr/>
                </a:tc>
                <a:tc>
                  <a:txBody>
                    <a:bodyPr/>
                    <a:lstStyle/>
                    <a:p>
                      <a:r>
                        <a:rPr lang="en-US" dirty="0"/>
                        <a:t>Participant communication</a:t>
                      </a:r>
                      <a:r>
                        <a:rPr lang="en-US" baseline="0" dirty="0"/>
                        <a:t> volume</a:t>
                      </a:r>
                      <a:endParaRPr lang="en-US" dirty="0"/>
                    </a:p>
                  </a:txBody>
                  <a:tcPr/>
                </a:tc>
                <a:tc>
                  <a:txBody>
                    <a:bodyPr/>
                    <a:lstStyle/>
                    <a:p>
                      <a:pPr algn="ctr"/>
                      <a:r>
                        <a:rPr lang="en-US" dirty="0"/>
                        <a:t>33.6 MB</a:t>
                      </a:r>
                    </a:p>
                  </a:txBody>
                  <a:tcPr/>
                </a:tc>
                <a:tc>
                  <a:txBody>
                    <a:bodyPr/>
                    <a:lstStyle/>
                    <a:p>
                      <a:pPr algn="ctr"/>
                      <a:r>
                        <a:rPr lang="en-US" dirty="0"/>
                        <a:t>117.2 MB</a:t>
                      </a:r>
                    </a:p>
                  </a:txBody>
                  <a:tcPr/>
                </a:tc>
                <a:tc>
                  <a:txBody>
                    <a:bodyPr/>
                    <a:lstStyle/>
                    <a:p>
                      <a:pPr algn="ctr"/>
                      <a:r>
                        <a:rPr lang="en-US" dirty="0"/>
                        <a:t>n/a</a:t>
                      </a:r>
                    </a:p>
                  </a:txBody>
                  <a:tcPr/>
                </a:tc>
                <a:extLst>
                  <a:ext uri="{0D108BD9-81ED-4DB2-BD59-A6C34878D82A}">
                    <a16:rowId xmlns:a16="http://schemas.microsoft.com/office/drawing/2014/main" val="10001"/>
                  </a:ext>
                </a:extLst>
              </a:tr>
              <a:tr h="242147">
                <a:tc vMerge="1">
                  <a:txBody>
                    <a:bodyPr/>
                    <a:lstStyle/>
                    <a:p>
                      <a:endParaRPr lang="en-US"/>
                    </a:p>
                  </a:txBody>
                  <a:tcPr/>
                </a:tc>
                <a:tc>
                  <a:txBody>
                    <a:bodyPr/>
                    <a:lstStyle/>
                    <a:p>
                      <a:r>
                        <a:rPr lang="en-US" dirty="0"/>
                        <a:t>Participant compute time</a:t>
                      </a:r>
                    </a:p>
                  </a:txBody>
                  <a:tcPr/>
                </a:tc>
                <a:tc>
                  <a:txBody>
                    <a:bodyPr/>
                    <a:lstStyle/>
                    <a:p>
                      <a:pPr algn="ctr"/>
                      <a:r>
                        <a:rPr lang="en-US" dirty="0"/>
                        <a:t>0.96 s</a:t>
                      </a:r>
                    </a:p>
                  </a:txBody>
                  <a:tcPr/>
                </a:tc>
                <a:tc>
                  <a:txBody>
                    <a:bodyPr/>
                    <a:lstStyle/>
                    <a:p>
                      <a:pPr algn="ctr"/>
                      <a:r>
                        <a:rPr lang="en-US" dirty="0"/>
                        <a:t>367.24 s</a:t>
                      </a:r>
                    </a:p>
                  </a:txBody>
                  <a:tcPr/>
                </a:tc>
                <a:tc>
                  <a:txBody>
                    <a:bodyPr/>
                    <a:lstStyle/>
                    <a:p>
                      <a:pPr algn="ctr"/>
                      <a:r>
                        <a:rPr lang="en-US" dirty="0"/>
                        <a:t>n/a</a:t>
                      </a:r>
                    </a:p>
                  </a:txBody>
                  <a:tcPr/>
                </a:tc>
                <a:extLst>
                  <a:ext uri="{0D108BD9-81ED-4DB2-BD59-A6C34878D82A}">
                    <a16:rowId xmlns:a16="http://schemas.microsoft.com/office/drawing/2014/main" val="10002"/>
                  </a:ext>
                </a:extLst>
              </a:tr>
              <a:tr h="123613">
                <a:tc vMerge="1">
                  <a:txBody>
                    <a:bodyPr/>
                    <a:lstStyle/>
                    <a:p>
                      <a:endParaRPr lang="en-US"/>
                    </a:p>
                  </a:txBody>
                  <a:tcPr/>
                </a:tc>
                <a:tc>
                  <a:txBody>
                    <a:bodyPr/>
                    <a:lstStyle/>
                    <a:p>
                      <a:r>
                        <a:rPr lang="en-US" dirty="0"/>
                        <a:t>Coordinator compute</a:t>
                      </a:r>
                      <a:r>
                        <a:rPr lang="en-US" baseline="0" dirty="0"/>
                        <a:t> time</a:t>
                      </a:r>
                      <a:endParaRPr lang="en-US" dirty="0"/>
                    </a:p>
                  </a:txBody>
                  <a:tcPr/>
                </a:tc>
                <a:tc>
                  <a:txBody>
                    <a:bodyPr/>
                    <a:lstStyle/>
                    <a:p>
                      <a:pPr algn="ctr"/>
                      <a:r>
                        <a:rPr lang="en-US" dirty="0"/>
                        <a:t>928.34</a:t>
                      </a:r>
                      <a:r>
                        <a:rPr lang="en-US" baseline="0" dirty="0"/>
                        <a:t> s</a:t>
                      </a:r>
                      <a:endParaRPr lang="en-US" dirty="0"/>
                    </a:p>
                  </a:txBody>
                  <a:tcPr/>
                </a:tc>
                <a:tc>
                  <a:txBody>
                    <a:bodyPr/>
                    <a:lstStyle/>
                    <a:p>
                      <a:pPr algn="ctr"/>
                      <a:r>
                        <a:rPr lang="en-US" dirty="0"/>
                        <a:t>1.04 s</a:t>
                      </a:r>
                    </a:p>
                  </a:txBody>
                  <a:tcPr/>
                </a:tc>
                <a:tc>
                  <a:txBody>
                    <a:bodyPr/>
                    <a:lstStyle/>
                    <a:p>
                      <a:pPr algn="ctr"/>
                      <a:r>
                        <a:rPr lang="en-US" dirty="0"/>
                        <a:t>n/a</a:t>
                      </a:r>
                    </a:p>
                  </a:txBody>
                  <a:tcPr/>
                </a:tc>
                <a:extLst>
                  <a:ext uri="{0D108BD9-81ED-4DB2-BD59-A6C34878D82A}">
                    <a16:rowId xmlns:a16="http://schemas.microsoft.com/office/drawing/2014/main" val="10003"/>
                  </a:ext>
                </a:extLst>
              </a:tr>
              <a:tr h="123613">
                <a:tc rowSpan="3">
                  <a:txBody>
                    <a:bodyPr/>
                    <a:lstStyle/>
                    <a:p>
                      <a:r>
                        <a:rPr lang="en-US" dirty="0"/>
                        <a:t>Inference</a:t>
                      </a:r>
                    </a:p>
                  </a:txBody>
                  <a:tcPr/>
                </a:tc>
                <a:tc>
                  <a:txBody>
                    <a:bodyPr/>
                    <a:lstStyle/>
                    <a:p>
                      <a:r>
                        <a:rPr lang="en-US" dirty="0"/>
                        <a:t>Participant communication</a:t>
                      </a:r>
                      <a:r>
                        <a:rPr lang="en-US" baseline="0" dirty="0"/>
                        <a:t> volume</a:t>
                      </a:r>
                      <a:endParaRPr lang="en-US" dirty="0"/>
                    </a:p>
                  </a:txBody>
                  <a:tcPr/>
                </a:tc>
                <a:tc>
                  <a:txBody>
                    <a:bodyPr/>
                    <a:lstStyle/>
                    <a:p>
                      <a:pPr algn="ctr"/>
                      <a:r>
                        <a:rPr lang="en-US" dirty="0"/>
                        <a:t>5.6 MB</a:t>
                      </a:r>
                    </a:p>
                  </a:txBody>
                  <a:tcPr/>
                </a:tc>
                <a:tc>
                  <a:txBody>
                    <a:bodyPr/>
                    <a:lstStyle/>
                    <a:p>
                      <a:pPr algn="ctr"/>
                      <a:r>
                        <a:rPr lang="en-US" dirty="0"/>
                        <a:t>n/a</a:t>
                      </a:r>
                    </a:p>
                  </a:txBody>
                  <a:tcPr/>
                </a:tc>
                <a:tc>
                  <a:txBody>
                    <a:bodyPr/>
                    <a:lstStyle/>
                    <a:p>
                      <a:pPr algn="ctr"/>
                      <a:r>
                        <a:rPr lang="en-US" dirty="0"/>
                        <a:t>15.0 MB</a:t>
                      </a:r>
                    </a:p>
                  </a:txBody>
                  <a:tcPr/>
                </a:tc>
                <a:extLst>
                  <a:ext uri="{0D108BD9-81ED-4DB2-BD59-A6C34878D82A}">
                    <a16:rowId xmlns:a16="http://schemas.microsoft.com/office/drawing/2014/main" val="10004"/>
                  </a:ext>
                </a:extLst>
              </a:tr>
              <a:tr h="242147">
                <a:tc vMerge="1">
                  <a:txBody>
                    <a:bodyPr/>
                    <a:lstStyle/>
                    <a:p>
                      <a:endParaRPr lang="en-US"/>
                    </a:p>
                  </a:txBody>
                  <a:tcPr/>
                </a:tc>
                <a:tc>
                  <a:txBody>
                    <a:bodyPr/>
                    <a:lstStyle/>
                    <a:p>
                      <a:r>
                        <a:rPr lang="en-US" dirty="0"/>
                        <a:t>Participant</a:t>
                      </a:r>
                      <a:r>
                        <a:rPr lang="en-US" baseline="0" dirty="0"/>
                        <a:t> compute time</a:t>
                      </a:r>
                      <a:endParaRPr lang="en-US" dirty="0"/>
                    </a:p>
                  </a:txBody>
                  <a:tcPr/>
                </a:tc>
                <a:tc>
                  <a:txBody>
                    <a:bodyPr/>
                    <a:lstStyle/>
                    <a:p>
                      <a:pPr algn="ctr"/>
                      <a:r>
                        <a:rPr lang="en-US" dirty="0"/>
                        <a:t>0.16</a:t>
                      </a:r>
                      <a:r>
                        <a:rPr lang="en-US" baseline="0" dirty="0"/>
                        <a:t> s</a:t>
                      </a:r>
                      <a:endParaRPr lang="en-US" dirty="0"/>
                    </a:p>
                  </a:txBody>
                  <a:tcPr/>
                </a:tc>
                <a:tc>
                  <a:txBody>
                    <a:bodyPr/>
                    <a:lstStyle/>
                    <a:p>
                      <a:pPr algn="ctr"/>
                      <a:r>
                        <a:rPr lang="en-US" dirty="0"/>
                        <a:t>4.67 s</a:t>
                      </a:r>
                    </a:p>
                  </a:txBody>
                  <a:tcPr/>
                </a:tc>
                <a:tc>
                  <a:txBody>
                    <a:bodyPr/>
                    <a:lstStyle/>
                    <a:p>
                      <a:pPr algn="ctr"/>
                      <a:r>
                        <a:rPr lang="en-US" dirty="0"/>
                        <a:t>116 hours</a:t>
                      </a:r>
                    </a:p>
                  </a:txBody>
                  <a:tcPr/>
                </a:tc>
                <a:extLst>
                  <a:ext uri="{0D108BD9-81ED-4DB2-BD59-A6C34878D82A}">
                    <a16:rowId xmlns:a16="http://schemas.microsoft.com/office/drawing/2014/main" val="10005"/>
                  </a:ext>
                </a:extLst>
              </a:tr>
              <a:tr h="123613">
                <a:tc vMerge="1">
                  <a:txBody>
                    <a:bodyPr/>
                    <a:lstStyle/>
                    <a:p>
                      <a:endParaRPr lang="en-US"/>
                    </a:p>
                  </a:txBody>
                  <a:tcPr/>
                </a:tc>
                <a:tc>
                  <a:txBody>
                    <a:bodyPr/>
                    <a:lstStyle/>
                    <a:p>
                      <a:r>
                        <a:rPr lang="en-US" dirty="0"/>
                        <a:t>Coordinator compute time</a:t>
                      </a:r>
                    </a:p>
                  </a:txBody>
                  <a:tcPr/>
                </a:tc>
                <a:tc>
                  <a:txBody>
                    <a:bodyPr/>
                    <a:lstStyle/>
                    <a:p>
                      <a:pPr algn="ctr"/>
                      <a:r>
                        <a:rPr lang="en-US" dirty="0"/>
                        <a:t>40.88 s</a:t>
                      </a:r>
                    </a:p>
                  </a:txBody>
                  <a:tcPr/>
                </a:tc>
                <a:tc>
                  <a:txBody>
                    <a:bodyPr/>
                    <a:lstStyle/>
                    <a:p>
                      <a:pPr algn="ctr"/>
                      <a:r>
                        <a:rPr lang="en-US" dirty="0"/>
                        <a:t>n/a</a:t>
                      </a:r>
                    </a:p>
                  </a:txBody>
                  <a:tcPr/>
                </a:tc>
                <a:tc>
                  <a:txBody>
                    <a:bodyPr/>
                    <a:lstStyle/>
                    <a:p>
                      <a:pPr algn="ctr"/>
                      <a:endParaRPr lang="en-US" dirty="0"/>
                    </a:p>
                  </a:txBody>
                  <a:tcPr/>
                </a:tc>
                <a:extLst>
                  <a:ext uri="{0D108BD9-81ED-4DB2-BD59-A6C34878D82A}">
                    <a16:rowId xmlns:a16="http://schemas.microsoft.com/office/drawing/2014/main" val="10006"/>
                  </a:ext>
                </a:extLst>
              </a:tr>
            </a:tbl>
          </a:graphicData>
        </a:graphic>
      </p:graphicFrame>
      <p:sp>
        <p:nvSpPr>
          <p:cNvPr id="5" name="Rounded Rectangle 4">
            <a:extLst>
              <a:ext uri="{FF2B5EF4-FFF2-40B4-BE49-F238E27FC236}">
                <a16:creationId xmlns:a16="http://schemas.microsoft.com/office/drawing/2014/main" id="{384803A6-82F6-9B41-99DC-58786450F677}"/>
              </a:ext>
            </a:extLst>
          </p:cNvPr>
          <p:cNvSpPr/>
          <p:nvPr/>
        </p:nvSpPr>
        <p:spPr>
          <a:xfrm>
            <a:off x="5503985" y="3464164"/>
            <a:ext cx="2778370" cy="36189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2953045-13B6-4D4C-B782-3E8C07EDE232}"/>
              </a:ext>
            </a:extLst>
          </p:cNvPr>
          <p:cNvSpPr/>
          <p:nvPr/>
        </p:nvSpPr>
        <p:spPr>
          <a:xfrm>
            <a:off x="5503985" y="3866575"/>
            <a:ext cx="2778370" cy="41668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1F6D7E-CB36-464F-BEBD-502A6C53E982}"/>
              </a:ext>
            </a:extLst>
          </p:cNvPr>
          <p:cNvSpPr/>
          <p:nvPr/>
        </p:nvSpPr>
        <p:spPr>
          <a:xfrm>
            <a:off x="5503986" y="4912789"/>
            <a:ext cx="1371600" cy="4572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CF812CB-75D6-B64A-9084-FD0419A24FF2}"/>
              </a:ext>
            </a:extLst>
          </p:cNvPr>
          <p:cNvSpPr/>
          <p:nvPr/>
        </p:nvSpPr>
        <p:spPr>
          <a:xfrm>
            <a:off x="8282355" y="4912789"/>
            <a:ext cx="1371600" cy="4572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F360B9-4546-BA43-BB66-B45C1E505EE3}"/>
              </a:ext>
            </a:extLst>
          </p:cNvPr>
          <p:cNvSpPr txBox="1"/>
          <p:nvPr/>
        </p:nvSpPr>
        <p:spPr>
          <a:xfrm>
            <a:off x="5572032" y="2698441"/>
            <a:ext cx="3457806" cy="584775"/>
          </a:xfrm>
          <a:prstGeom prst="rect">
            <a:avLst/>
          </a:prstGeom>
          <a:noFill/>
        </p:spPr>
        <p:txBody>
          <a:bodyPr wrap="none" rtlCol="0">
            <a:spAutoFit/>
          </a:bodyPr>
          <a:lstStyle/>
          <a:p>
            <a:r>
              <a:rPr lang="en-US" sz="3200" b="1" dirty="0">
                <a:solidFill>
                  <a:srgbClr val="FF0000"/>
                </a:solidFill>
              </a:rPr>
              <a:t>4x communication!</a:t>
            </a:r>
          </a:p>
        </p:txBody>
      </p:sp>
      <p:sp>
        <p:nvSpPr>
          <p:cNvPr id="16" name="TextBox 15">
            <a:extLst>
              <a:ext uri="{FF2B5EF4-FFF2-40B4-BE49-F238E27FC236}">
                <a16:creationId xmlns:a16="http://schemas.microsoft.com/office/drawing/2014/main" id="{65AE8680-0052-AB40-A9C8-F8B3D3AF4E79}"/>
              </a:ext>
            </a:extLst>
          </p:cNvPr>
          <p:cNvSpPr txBox="1"/>
          <p:nvPr/>
        </p:nvSpPr>
        <p:spPr>
          <a:xfrm>
            <a:off x="8336805" y="3744655"/>
            <a:ext cx="3409716" cy="584775"/>
          </a:xfrm>
          <a:prstGeom prst="rect">
            <a:avLst/>
          </a:prstGeom>
          <a:noFill/>
        </p:spPr>
        <p:txBody>
          <a:bodyPr wrap="none" rtlCol="0">
            <a:spAutoFit/>
          </a:bodyPr>
          <a:lstStyle/>
          <a:p>
            <a:r>
              <a:rPr lang="en-US" sz="3200" b="1" dirty="0">
                <a:solidFill>
                  <a:srgbClr val="FF0000"/>
                </a:solidFill>
              </a:rPr>
              <a:t>350x computation!</a:t>
            </a:r>
          </a:p>
        </p:txBody>
      </p:sp>
      <p:sp>
        <p:nvSpPr>
          <p:cNvPr id="18" name="TextBox 17">
            <a:extLst>
              <a:ext uri="{FF2B5EF4-FFF2-40B4-BE49-F238E27FC236}">
                <a16:creationId xmlns:a16="http://schemas.microsoft.com/office/drawing/2014/main" id="{AAC597D8-A64B-A546-A77D-B73D16D12034}"/>
              </a:ext>
            </a:extLst>
          </p:cNvPr>
          <p:cNvSpPr txBox="1"/>
          <p:nvPr/>
        </p:nvSpPr>
        <p:spPr>
          <a:xfrm>
            <a:off x="9653955" y="4771700"/>
            <a:ext cx="2502416" cy="1077218"/>
          </a:xfrm>
          <a:prstGeom prst="rect">
            <a:avLst/>
          </a:prstGeom>
          <a:noFill/>
        </p:spPr>
        <p:txBody>
          <a:bodyPr wrap="none" rtlCol="0">
            <a:spAutoFit/>
          </a:bodyPr>
          <a:lstStyle/>
          <a:p>
            <a:r>
              <a:rPr lang="en-US" sz="3200" b="1" dirty="0">
                <a:solidFill>
                  <a:srgbClr val="FF0000"/>
                </a:solidFill>
              </a:rPr>
              <a:t>2.6m x</a:t>
            </a:r>
          </a:p>
          <a:p>
            <a:r>
              <a:rPr lang="en-US" sz="3200" b="1" dirty="0">
                <a:solidFill>
                  <a:srgbClr val="FF0000"/>
                </a:solidFill>
              </a:rPr>
              <a:t>computation!</a:t>
            </a:r>
          </a:p>
        </p:txBody>
      </p:sp>
      <p:sp>
        <p:nvSpPr>
          <p:cNvPr id="19" name="TextBox 18">
            <a:extLst>
              <a:ext uri="{FF2B5EF4-FFF2-40B4-BE49-F238E27FC236}">
                <a16:creationId xmlns:a16="http://schemas.microsoft.com/office/drawing/2014/main" id="{9F6895B6-CA09-AE44-8CEF-E76CA785FEB5}"/>
              </a:ext>
            </a:extLst>
          </p:cNvPr>
          <p:cNvSpPr txBox="1"/>
          <p:nvPr/>
        </p:nvSpPr>
        <p:spPr>
          <a:xfrm>
            <a:off x="351691" y="5974621"/>
            <a:ext cx="10660298" cy="584775"/>
          </a:xfrm>
          <a:prstGeom prst="rect">
            <a:avLst/>
          </a:prstGeom>
          <a:noFill/>
        </p:spPr>
        <p:txBody>
          <a:bodyPr wrap="square" rtlCol="0">
            <a:spAutoFit/>
          </a:bodyPr>
          <a:lstStyle/>
          <a:p>
            <a:r>
              <a:rPr lang="en-US" altLang="zh-CN" sz="1600" dirty="0"/>
              <a:t>Crowd-ML: A Privacy-Preserving Learning Framework for a Crowd of Smart Devices</a:t>
            </a:r>
            <a:r>
              <a:rPr lang="en-US" sz="1600" dirty="0"/>
              <a:t>, ICDCS’11</a:t>
            </a:r>
          </a:p>
          <a:p>
            <a:r>
              <a:rPr lang="en-US" altLang="zh-CN" sz="1600" dirty="0" err="1"/>
              <a:t>Cryptonets</a:t>
            </a:r>
            <a:r>
              <a:rPr lang="en-US" altLang="zh-CN" sz="1600" dirty="0"/>
              <a:t>: Applying neural networks to encrypted data with high throughput and accuracy, ICML’16</a:t>
            </a:r>
            <a:endParaRPr lang="en-US" sz="1600" dirty="0"/>
          </a:p>
        </p:txBody>
      </p:sp>
      <p:sp>
        <p:nvSpPr>
          <p:cNvPr id="6" name="Slide Number Placeholder 5">
            <a:extLst>
              <a:ext uri="{FF2B5EF4-FFF2-40B4-BE49-F238E27FC236}">
                <a16:creationId xmlns:a16="http://schemas.microsoft.com/office/drawing/2014/main" id="{2D3D07EE-4124-4BB8-A4FD-4C985A5A90B1}"/>
              </a:ext>
            </a:extLst>
          </p:cNvPr>
          <p:cNvSpPr>
            <a:spLocks noGrp="1"/>
          </p:cNvSpPr>
          <p:nvPr>
            <p:ph type="sldNum" sz="quarter" idx="12"/>
          </p:nvPr>
        </p:nvSpPr>
        <p:spPr/>
        <p:txBody>
          <a:bodyPr/>
          <a:lstStyle/>
          <a:p>
            <a:fld id="{2686027B-D38C-4B2E-A090-202E177FA9B0}" type="slidenum">
              <a:rPr lang="en-US" smtClean="0"/>
              <a:t>22</a:t>
            </a:fld>
            <a:endParaRPr lang="en-US"/>
          </a:p>
        </p:txBody>
      </p:sp>
    </p:spTree>
    <p:extLst>
      <p:ext uri="{BB962C8B-B14F-4D97-AF65-F5344CB8AC3E}">
        <p14:creationId xmlns:p14="http://schemas.microsoft.com/office/powerpoint/2010/main" val="20524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P spid="12" grpId="0" animBg="1"/>
      <p:bldP spid="13" grpId="0" animBg="1"/>
      <p:bldP spid="14" grpId="0"/>
      <p:bldP spid="14" grpId="1"/>
      <p:bldP spid="16" grpId="0"/>
      <p:bldP spid="16" grpId="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b="1" dirty="0">
                <a:solidFill>
                  <a:srgbClr val="C00000"/>
                </a:solidFill>
              </a:rPr>
              <a:t>Lightweight</a:t>
            </a:r>
            <a:r>
              <a:rPr lang="en-US" dirty="0"/>
              <a:t> privacy-preserving collaborative learning</a:t>
            </a:r>
          </a:p>
          <a:p>
            <a:pPr lvl="1"/>
            <a:r>
              <a:rPr lang="en-US" dirty="0"/>
              <a:t>Participant: random Gaussian projection</a:t>
            </a:r>
          </a:p>
          <a:p>
            <a:pPr lvl="1"/>
            <a:r>
              <a:rPr lang="en-US" dirty="0"/>
              <a:t>Coordinator: deep learning</a:t>
            </a:r>
            <a:endParaRPr lang="en-US" b="1" dirty="0">
              <a:solidFill>
                <a:srgbClr val="C00000"/>
              </a:solidFill>
            </a:endParaRPr>
          </a:p>
          <a:p>
            <a:endParaRPr lang="en-US" b="1" dirty="0">
              <a:solidFill>
                <a:srgbClr val="C00000"/>
              </a:solidFill>
            </a:endParaRPr>
          </a:p>
          <a:p>
            <a:r>
              <a:rPr lang="en-US" b="1" dirty="0">
                <a:solidFill>
                  <a:srgbClr val="C00000"/>
                </a:solidFill>
              </a:rPr>
              <a:t>Better </a:t>
            </a:r>
            <a:r>
              <a:rPr lang="en-US" dirty="0"/>
              <a:t>than</a:t>
            </a:r>
          </a:p>
          <a:p>
            <a:pPr lvl="1"/>
            <a:r>
              <a:rPr lang="en-US" dirty="0"/>
              <a:t>Non-collaborative scheme, SVM, noise addition</a:t>
            </a:r>
          </a:p>
          <a:p>
            <a:endParaRPr lang="en-US" dirty="0"/>
          </a:p>
          <a:p>
            <a:r>
              <a:rPr lang="en-US" b="1" dirty="0">
                <a:solidFill>
                  <a:srgbClr val="C00000"/>
                </a:solidFill>
              </a:rPr>
              <a:t>Suitable</a:t>
            </a:r>
            <a:r>
              <a:rPr lang="en-US" dirty="0"/>
              <a:t> for IoT objects</a:t>
            </a:r>
          </a:p>
          <a:p>
            <a:pPr lvl="1"/>
            <a:r>
              <a:rPr lang="en-US" dirty="0"/>
              <a:t>Low complexities</a:t>
            </a:r>
          </a:p>
          <a:p>
            <a:pPr marL="0" indent="0">
              <a:buNone/>
            </a:pPr>
            <a:endParaRPr lang="en-US" dirty="0"/>
          </a:p>
        </p:txBody>
      </p:sp>
      <p:sp>
        <p:nvSpPr>
          <p:cNvPr id="4" name="Slide Number Placeholder 3">
            <a:extLst>
              <a:ext uri="{FF2B5EF4-FFF2-40B4-BE49-F238E27FC236}">
                <a16:creationId xmlns:a16="http://schemas.microsoft.com/office/drawing/2014/main" id="{4C9B4045-9309-482C-8BD9-2C0D73C26C11}"/>
              </a:ext>
            </a:extLst>
          </p:cNvPr>
          <p:cNvSpPr>
            <a:spLocks noGrp="1"/>
          </p:cNvSpPr>
          <p:nvPr>
            <p:ph type="sldNum" sz="quarter" idx="12"/>
          </p:nvPr>
        </p:nvSpPr>
        <p:spPr/>
        <p:txBody>
          <a:bodyPr/>
          <a:lstStyle/>
          <a:p>
            <a:fld id="{2686027B-D38C-4B2E-A090-202E177FA9B0}" type="slidenum">
              <a:rPr lang="en-US" smtClean="0"/>
              <a:t>23</a:t>
            </a:fld>
            <a:endParaRPr lang="en-US"/>
          </a:p>
        </p:txBody>
      </p:sp>
    </p:spTree>
    <p:extLst>
      <p:ext uri="{BB962C8B-B14F-4D97-AF65-F5344CB8AC3E}">
        <p14:creationId xmlns:p14="http://schemas.microsoft.com/office/powerpoint/2010/main" val="358517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5430-80DA-453A-85D8-0DF2A30E4786}"/>
              </a:ext>
            </a:extLst>
          </p:cNvPr>
          <p:cNvSpPr>
            <a:spLocks noGrp="1"/>
          </p:cNvSpPr>
          <p:nvPr>
            <p:ph type="title"/>
          </p:nvPr>
        </p:nvSpPr>
        <p:spPr>
          <a:xfrm>
            <a:off x="911424" y="309032"/>
            <a:ext cx="10363200" cy="1143000"/>
          </a:xfrm>
        </p:spPr>
        <p:txBody>
          <a:bodyPr/>
          <a:lstStyle/>
          <a:p>
            <a:r>
              <a:rPr lang="en-US" altLang="en-US" dirty="0"/>
              <a:t>Locality Impedes Learning</a:t>
            </a:r>
            <a:endParaRPr lang="en-US" dirty="0"/>
          </a:p>
        </p:txBody>
      </p:sp>
      <p:pic>
        <p:nvPicPr>
          <p:cNvPr id="5" name="Picture 2">
            <a:extLst>
              <a:ext uri="{FF2B5EF4-FFF2-40B4-BE49-F238E27FC236}">
                <a16:creationId xmlns:a16="http://schemas.microsoft.com/office/drawing/2014/main" id="{96902E89-E7C0-4883-BE63-8B80FA5996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130" y="2145245"/>
            <a:ext cx="5446190" cy="394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a16="http://schemas.microsoft.com/office/drawing/2014/main" id="{5B05E1A6-E69D-42AF-83F2-312CA5D61A14}"/>
              </a:ext>
            </a:extLst>
          </p:cNvPr>
          <p:cNvSpPr>
            <a:spLocks noGrp="1"/>
          </p:cNvSpPr>
          <p:nvPr>
            <p:ph idx="1"/>
          </p:nvPr>
        </p:nvSpPr>
        <p:spPr>
          <a:xfrm>
            <a:off x="762739" y="1508559"/>
            <a:ext cx="10363200" cy="930680"/>
          </a:xfrm>
        </p:spPr>
        <p:txBody>
          <a:bodyPr>
            <a:normAutofit/>
          </a:bodyPr>
          <a:lstStyle/>
          <a:p>
            <a:r>
              <a:rPr lang="en-US" dirty="0"/>
              <a:t>Each IoT object observes a small portion of the process</a:t>
            </a:r>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p>
          <a:p>
            <a:endParaRPr lang="en-US" dirty="0"/>
          </a:p>
          <a:p>
            <a:endParaRPr lang="en-US" dirty="0">
              <a:solidFill>
                <a:srgbClr val="C00000"/>
              </a:solidFill>
            </a:endParaRPr>
          </a:p>
        </p:txBody>
      </p:sp>
      <p:sp>
        <p:nvSpPr>
          <p:cNvPr id="4" name="TextBox 3">
            <a:extLst>
              <a:ext uri="{FF2B5EF4-FFF2-40B4-BE49-F238E27FC236}">
                <a16:creationId xmlns:a16="http://schemas.microsoft.com/office/drawing/2014/main" id="{B5E79C9B-89B8-9045-83CE-098CFB9BF06C}"/>
              </a:ext>
            </a:extLst>
          </p:cNvPr>
          <p:cNvSpPr txBox="1"/>
          <p:nvPr/>
        </p:nvSpPr>
        <p:spPr>
          <a:xfrm>
            <a:off x="3756001" y="6035040"/>
            <a:ext cx="4670638" cy="461665"/>
          </a:xfrm>
          <a:prstGeom prst="rect">
            <a:avLst/>
          </a:prstGeom>
          <a:noFill/>
        </p:spPr>
        <p:txBody>
          <a:bodyPr wrap="none" rtlCol="0">
            <a:spAutoFit/>
          </a:bodyPr>
          <a:lstStyle/>
          <a:p>
            <a:r>
              <a:rPr lang="en-US" sz="2400" dirty="0"/>
              <a:t>Blind Monks Appraising an Elephant</a:t>
            </a:r>
            <a:endParaRPr lang="en-US" dirty="0"/>
          </a:p>
        </p:txBody>
      </p:sp>
      <p:sp>
        <p:nvSpPr>
          <p:cNvPr id="6" name="Down Arrow 5">
            <a:extLst>
              <a:ext uri="{FF2B5EF4-FFF2-40B4-BE49-F238E27FC236}">
                <a16:creationId xmlns:a16="http://schemas.microsoft.com/office/drawing/2014/main" id="{6A4B57E0-138D-A041-B285-F75A8936198F}"/>
              </a:ext>
            </a:extLst>
          </p:cNvPr>
          <p:cNvSpPr/>
          <p:nvPr/>
        </p:nvSpPr>
        <p:spPr>
          <a:xfrm>
            <a:off x="7559041" y="3398520"/>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86FE2E0B-F6E6-2143-9AC3-B50A2376C73C}"/>
              </a:ext>
            </a:extLst>
          </p:cNvPr>
          <p:cNvSpPr/>
          <p:nvPr/>
        </p:nvSpPr>
        <p:spPr>
          <a:xfrm>
            <a:off x="6976655" y="4518660"/>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AFC5CD-664C-F341-8CF0-B687700B8F04}"/>
              </a:ext>
            </a:extLst>
          </p:cNvPr>
          <p:cNvSpPr/>
          <p:nvPr/>
        </p:nvSpPr>
        <p:spPr>
          <a:xfrm>
            <a:off x="5944339" y="4039019"/>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FDD9FEC4-60C0-BE41-839D-D718C603E0E3}"/>
              </a:ext>
            </a:extLst>
          </p:cNvPr>
          <p:cNvSpPr/>
          <p:nvPr/>
        </p:nvSpPr>
        <p:spPr>
          <a:xfrm>
            <a:off x="4379396" y="4379742"/>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C7701962-B5BB-5B41-9ED1-35069E6B24A4}"/>
              </a:ext>
            </a:extLst>
          </p:cNvPr>
          <p:cNvSpPr/>
          <p:nvPr/>
        </p:nvSpPr>
        <p:spPr>
          <a:xfrm>
            <a:off x="5572121" y="2655572"/>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E17A217-415A-2E4E-82CE-D0DCB03355B9}"/>
              </a:ext>
            </a:extLst>
          </p:cNvPr>
          <p:cNvSpPr/>
          <p:nvPr/>
        </p:nvSpPr>
        <p:spPr>
          <a:xfrm>
            <a:off x="4961782" y="3642779"/>
            <a:ext cx="415280" cy="3962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470739-5731-2843-9129-9E224D9F7D1B}"/>
              </a:ext>
            </a:extLst>
          </p:cNvPr>
          <p:cNvSpPr txBox="1"/>
          <p:nvPr/>
        </p:nvSpPr>
        <p:spPr>
          <a:xfrm>
            <a:off x="7197239" y="3006416"/>
            <a:ext cx="1242648" cy="400110"/>
          </a:xfrm>
          <a:prstGeom prst="rect">
            <a:avLst/>
          </a:prstGeom>
          <a:noFill/>
        </p:spPr>
        <p:txBody>
          <a:bodyPr wrap="none" rtlCol="0">
            <a:spAutoFit/>
          </a:bodyPr>
          <a:lstStyle/>
          <a:p>
            <a:r>
              <a:rPr lang="en-US" sz="2000" b="1" dirty="0">
                <a:solidFill>
                  <a:srgbClr val="FF0000"/>
                </a:solidFill>
              </a:rPr>
              <a:t>IoT object</a:t>
            </a:r>
          </a:p>
        </p:txBody>
      </p:sp>
      <p:sp>
        <p:nvSpPr>
          <p:cNvPr id="24" name="TextBox 23">
            <a:extLst>
              <a:ext uri="{FF2B5EF4-FFF2-40B4-BE49-F238E27FC236}">
                <a16:creationId xmlns:a16="http://schemas.microsoft.com/office/drawing/2014/main" id="{22E30317-0959-F34C-947B-03C3D3D8B3DA}"/>
              </a:ext>
            </a:extLst>
          </p:cNvPr>
          <p:cNvSpPr txBox="1"/>
          <p:nvPr/>
        </p:nvSpPr>
        <p:spPr>
          <a:xfrm>
            <a:off x="3771241" y="3973741"/>
            <a:ext cx="1242648" cy="400110"/>
          </a:xfrm>
          <a:prstGeom prst="rect">
            <a:avLst/>
          </a:prstGeom>
          <a:noFill/>
        </p:spPr>
        <p:txBody>
          <a:bodyPr wrap="none" rtlCol="0">
            <a:spAutoFit/>
          </a:bodyPr>
          <a:lstStyle/>
          <a:p>
            <a:r>
              <a:rPr lang="en-US" sz="2000" b="1" dirty="0">
                <a:solidFill>
                  <a:srgbClr val="FF0000"/>
                </a:solidFill>
              </a:rPr>
              <a:t>IoT object</a:t>
            </a:r>
          </a:p>
        </p:txBody>
      </p:sp>
    </p:spTree>
    <p:extLst>
      <p:ext uri="{BB962C8B-B14F-4D97-AF65-F5344CB8AC3E}">
        <p14:creationId xmlns:p14="http://schemas.microsoft.com/office/powerpoint/2010/main" val="427592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27C5-4B00-B74F-9D15-50DA368F0129}"/>
              </a:ext>
            </a:extLst>
          </p:cNvPr>
          <p:cNvSpPr>
            <a:spLocks noGrp="1"/>
          </p:cNvSpPr>
          <p:nvPr>
            <p:ph type="title"/>
          </p:nvPr>
        </p:nvSpPr>
        <p:spPr/>
        <p:txBody>
          <a:bodyPr/>
          <a:lstStyle/>
          <a:p>
            <a:r>
              <a:rPr lang="en-US" dirty="0"/>
              <a:t>Collaboration Helps</a:t>
            </a:r>
          </a:p>
        </p:txBody>
      </p:sp>
      <p:sp>
        <p:nvSpPr>
          <p:cNvPr id="18" name="TextBox 17">
            <a:extLst>
              <a:ext uri="{FF2B5EF4-FFF2-40B4-BE49-F238E27FC236}">
                <a16:creationId xmlns:a16="http://schemas.microsoft.com/office/drawing/2014/main" id="{AFE65445-2D7F-4C81-B1E2-36FDCF984BA8}"/>
              </a:ext>
            </a:extLst>
          </p:cNvPr>
          <p:cNvSpPr txBox="1"/>
          <p:nvPr/>
        </p:nvSpPr>
        <p:spPr>
          <a:xfrm>
            <a:off x="2196199" y="6145049"/>
            <a:ext cx="2913555" cy="523220"/>
          </a:xfrm>
          <a:prstGeom prst="rect">
            <a:avLst/>
          </a:prstGeom>
          <a:noFill/>
        </p:spPr>
        <p:txBody>
          <a:bodyPr wrap="none" rtlCol="0">
            <a:spAutoFit/>
          </a:bodyPr>
          <a:lstStyle/>
          <a:p>
            <a:r>
              <a:rPr lang="en-US" sz="2800" dirty="0">
                <a:solidFill>
                  <a:srgbClr val="FF0000"/>
                </a:solidFill>
              </a:rPr>
              <a:t>Flower recognition</a:t>
            </a:r>
          </a:p>
        </p:txBody>
      </p:sp>
      <p:sp>
        <p:nvSpPr>
          <p:cNvPr id="19" name="Rectangle 18">
            <a:extLst>
              <a:ext uri="{FF2B5EF4-FFF2-40B4-BE49-F238E27FC236}">
                <a16:creationId xmlns:a16="http://schemas.microsoft.com/office/drawing/2014/main" id="{302897C8-B4F4-4BE2-85B8-EE9098F6E86E}"/>
              </a:ext>
            </a:extLst>
          </p:cNvPr>
          <p:cNvSpPr/>
          <p:nvPr/>
        </p:nvSpPr>
        <p:spPr>
          <a:xfrm>
            <a:off x="8206595" y="6172814"/>
            <a:ext cx="2687714" cy="523220"/>
          </a:xfrm>
          <a:prstGeom prst="rect">
            <a:avLst/>
          </a:prstGeom>
        </p:spPr>
        <p:txBody>
          <a:bodyPr wrap="square">
            <a:spAutoFit/>
          </a:bodyPr>
          <a:lstStyle/>
          <a:p>
            <a:r>
              <a:rPr lang="en-US" sz="2800" dirty="0">
                <a:solidFill>
                  <a:srgbClr val="FF0000"/>
                </a:solidFill>
              </a:rPr>
              <a:t>Stress detection</a:t>
            </a:r>
          </a:p>
        </p:txBody>
      </p:sp>
      <p:pic>
        <p:nvPicPr>
          <p:cNvPr id="3" name="Picture 2">
            <a:extLst>
              <a:ext uri="{FF2B5EF4-FFF2-40B4-BE49-F238E27FC236}">
                <a16:creationId xmlns:a16="http://schemas.microsoft.com/office/drawing/2014/main" id="{28A38C5D-B0A6-4A3C-B068-96CD1CBEC475}"/>
              </a:ext>
            </a:extLst>
          </p:cNvPr>
          <p:cNvPicPr>
            <a:picLocks noChangeAspect="1"/>
          </p:cNvPicPr>
          <p:nvPr/>
        </p:nvPicPr>
        <p:blipFill>
          <a:blip r:embed="rId3"/>
          <a:stretch>
            <a:fillRect/>
          </a:stretch>
        </p:blipFill>
        <p:spPr>
          <a:xfrm>
            <a:off x="7486250" y="1456199"/>
            <a:ext cx="1643398" cy="933913"/>
          </a:xfrm>
          <a:prstGeom prst="rect">
            <a:avLst/>
          </a:prstGeom>
        </p:spPr>
      </p:pic>
      <p:pic>
        <p:nvPicPr>
          <p:cNvPr id="13" name="Picture 12">
            <a:extLst>
              <a:ext uri="{FF2B5EF4-FFF2-40B4-BE49-F238E27FC236}">
                <a16:creationId xmlns:a16="http://schemas.microsoft.com/office/drawing/2014/main" id="{197D60CC-3685-4772-ACDA-22AC9EBA0D8B}"/>
              </a:ext>
            </a:extLst>
          </p:cNvPr>
          <p:cNvPicPr>
            <a:picLocks noChangeAspect="1"/>
          </p:cNvPicPr>
          <p:nvPr/>
        </p:nvPicPr>
        <p:blipFill>
          <a:blip r:embed="rId3"/>
          <a:stretch>
            <a:fillRect/>
          </a:stretch>
        </p:blipFill>
        <p:spPr>
          <a:xfrm>
            <a:off x="7503524" y="2828537"/>
            <a:ext cx="1660571" cy="943672"/>
          </a:xfrm>
          <a:prstGeom prst="rect">
            <a:avLst/>
          </a:prstGeom>
        </p:spPr>
      </p:pic>
      <p:pic>
        <p:nvPicPr>
          <p:cNvPr id="14" name="Picture 13">
            <a:extLst>
              <a:ext uri="{FF2B5EF4-FFF2-40B4-BE49-F238E27FC236}">
                <a16:creationId xmlns:a16="http://schemas.microsoft.com/office/drawing/2014/main" id="{F6FE1A7C-D930-4FB1-B98B-446DBA2C6B87}"/>
              </a:ext>
            </a:extLst>
          </p:cNvPr>
          <p:cNvPicPr>
            <a:picLocks noChangeAspect="1"/>
          </p:cNvPicPr>
          <p:nvPr/>
        </p:nvPicPr>
        <p:blipFill>
          <a:blip r:embed="rId3"/>
          <a:stretch>
            <a:fillRect/>
          </a:stretch>
        </p:blipFill>
        <p:spPr>
          <a:xfrm>
            <a:off x="7486213" y="4276536"/>
            <a:ext cx="1643397" cy="933913"/>
          </a:xfrm>
          <a:prstGeom prst="rect">
            <a:avLst/>
          </a:prstGeom>
        </p:spPr>
      </p:pic>
      <p:sp>
        <p:nvSpPr>
          <p:cNvPr id="8" name="TextBox 7">
            <a:extLst>
              <a:ext uri="{FF2B5EF4-FFF2-40B4-BE49-F238E27FC236}">
                <a16:creationId xmlns:a16="http://schemas.microsoft.com/office/drawing/2014/main" id="{00EFE482-F21E-45C5-93E5-0FC9430F1800}"/>
              </a:ext>
            </a:extLst>
          </p:cNvPr>
          <p:cNvSpPr txBox="1"/>
          <p:nvPr/>
        </p:nvSpPr>
        <p:spPr>
          <a:xfrm>
            <a:off x="6716129" y="1579216"/>
            <a:ext cx="787395" cy="461665"/>
          </a:xfrm>
          <a:prstGeom prst="rect">
            <a:avLst/>
          </a:prstGeom>
          <a:noFill/>
        </p:spPr>
        <p:txBody>
          <a:bodyPr wrap="none" rtlCol="0">
            <a:spAutoFit/>
          </a:bodyPr>
          <a:lstStyle/>
          <a:p>
            <a:r>
              <a:rPr lang="en-US" altLang="zh-CN" sz="2400" dirty="0"/>
              <a:t>Alice</a:t>
            </a:r>
            <a:endParaRPr lang="zh-CN" altLang="en-US" sz="2400" dirty="0"/>
          </a:p>
        </p:txBody>
      </p:sp>
      <p:sp>
        <p:nvSpPr>
          <p:cNvPr id="17" name="TextBox 16">
            <a:extLst>
              <a:ext uri="{FF2B5EF4-FFF2-40B4-BE49-F238E27FC236}">
                <a16:creationId xmlns:a16="http://schemas.microsoft.com/office/drawing/2014/main" id="{2A4B860F-23BF-4D84-8439-E186893571B2}"/>
              </a:ext>
            </a:extLst>
          </p:cNvPr>
          <p:cNvSpPr txBox="1"/>
          <p:nvPr/>
        </p:nvSpPr>
        <p:spPr>
          <a:xfrm>
            <a:off x="6810738" y="2852506"/>
            <a:ext cx="675185" cy="461665"/>
          </a:xfrm>
          <a:prstGeom prst="rect">
            <a:avLst/>
          </a:prstGeom>
          <a:noFill/>
        </p:spPr>
        <p:txBody>
          <a:bodyPr wrap="none" rtlCol="0">
            <a:spAutoFit/>
          </a:bodyPr>
          <a:lstStyle/>
          <a:p>
            <a:r>
              <a:rPr lang="en-US" altLang="zh-CN" sz="2400" dirty="0"/>
              <a:t>Bob</a:t>
            </a:r>
            <a:endParaRPr lang="zh-CN" altLang="en-US" sz="2400" dirty="0"/>
          </a:p>
        </p:txBody>
      </p:sp>
      <p:sp>
        <p:nvSpPr>
          <p:cNvPr id="20" name="TextBox 19">
            <a:extLst>
              <a:ext uri="{FF2B5EF4-FFF2-40B4-BE49-F238E27FC236}">
                <a16:creationId xmlns:a16="http://schemas.microsoft.com/office/drawing/2014/main" id="{055E348C-AAAD-4FED-B2F9-44F5A51840DF}"/>
              </a:ext>
            </a:extLst>
          </p:cNvPr>
          <p:cNvSpPr txBox="1"/>
          <p:nvPr/>
        </p:nvSpPr>
        <p:spPr>
          <a:xfrm>
            <a:off x="6800606" y="4384123"/>
            <a:ext cx="618439" cy="461665"/>
          </a:xfrm>
          <a:prstGeom prst="rect">
            <a:avLst/>
          </a:prstGeom>
          <a:noFill/>
        </p:spPr>
        <p:txBody>
          <a:bodyPr wrap="none" rtlCol="0">
            <a:spAutoFit/>
          </a:bodyPr>
          <a:lstStyle/>
          <a:p>
            <a:r>
              <a:rPr lang="en-US" altLang="zh-CN" sz="2400" dirty="0"/>
              <a:t>Eve</a:t>
            </a:r>
            <a:endParaRPr lang="zh-CN" altLang="en-US" sz="2400" dirty="0"/>
          </a:p>
        </p:txBody>
      </p:sp>
      <p:pic>
        <p:nvPicPr>
          <p:cNvPr id="8194" name="Picture 2" descr="Image result for cloud computing">
            <a:extLst>
              <a:ext uri="{FF2B5EF4-FFF2-40B4-BE49-F238E27FC236}">
                <a16:creationId xmlns:a16="http://schemas.microsoft.com/office/drawing/2014/main" id="{44A2ECF5-62A1-4D19-A373-DB8166134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2974" y="2582037"/>
            <a:ext cx="1936403" cy="128391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Down 15">
            <a:extLst>
              <a:ext uri="{FF2B5EF4-FFF2-40B4-BE49-F238E27FC236}">
                <a16:creationId xmlns:a16="http://schemas.microsoft.com/office/drawing/2014/main" id="{5E89D8E1-4EAB-4646-AB5D-621DE0C23248}"/>
              </a:ext>
            </a:extLst>
          </p:cNvPr>
          <p:cNvSpPr/>
          <p:nvPr/>
        </p:nvSpPr>
        <p:spPr>
          <a:xfrm rot="17757901">
            <a:off x="9476422" y="2050575"/>
            <a:ext cx="446472" cy="1226837"/>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Arrow: Down 23">
            <a:extLst>
              <a:ext uri="{FF2B5EF4-FFF2-40B4-BE49-F238E27FC236}">
                <a16:creationId xmlns:a16="http://schemas.microsoft.com/office/drawing/2014/main" id="{A0AD85D9-1CA8-4273-A218-D54AA0C1D9A9}"/>
              </a:ext>
            </a:extLst>
          </p:cNvPr>
          <p:cNvSpPr/>
          <p:nvPr/>
        </p:nvSpPr>
        <p:spPr>
          <a:xfrm rot="16200000">
            <a:off x="9381221" y="2924617"/>
            <a:ext cx="505543" cy="1008764"/>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Arrow: Down 24">
            <a:extLst>
              <a:ext uri="{FF2B5EF4-FFF2-40B4-BE49-F238E27FC236}">
                <a16:creationId xmlns:a16="http://schemas.microsoft.com/office/drawing/2014/main" id="{C10B6AD9-E20A-4F33-BC94-6500D1C134E2}"/>
              </a:ext>
            </a:extLst>
          </p:cNvPr>
          <p:cNvSpPr/>
          <p:nvPr/>
        </p:nvSpPr>
        <p:spPr>
          <a:xfrm rot="14240455">
            <a:off x="9542551" y="3635929"/>
            <a:ext cx="446472" cy="1383932"/>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2">
            <a:extLst>
              <a:ext uri="{FF2B5EF4-FFF2-40B4-BE49-F238E27FC236}">
                <a16:creationId xmlns:a16="http://schemas.microsoft.com/office/drawing/2014/main" id="{DCE2BA83-C477-4693-85DF-B67E6E761456}"/>
              </a:ext>
            </a:extLst>
          </p:cNvPr>
          <p:cNvSpPr/>
          <p:nvPr/>
        </p:nvSpPr>
        <p:spPr>
          <a:xfrm>
            <a:off x="9074706" y="2034170"/>
            <a:ext cx="1638666" cy="830997"/>
          </a:xfrm>
          <a:prstGeom prst="rect">
            <a:avLst/>
          </a:prstGeom>
        </p:spPr>
        <p:txBody>
          <a:bodyPr wrap="square">
            <a:spAutoFit/>
          </a:bodyPr>
          <a:lstStyle/>
          <a:p>
            <a:r>
              <a:rPr lang="en-US" altLang="zh-CN" sz="1600" dirty="0"/>
              <a:t>H</a:t>
            </a:r>
            <a:r>
              <a:rPr lang="zh-CN" altLang="en-US" sz="1600" dirty="0"/>
              <a:t>eartbeat </a:t>
            </a:r>
            <a:r>
              <a:rPr lang="en-US" altLang="zh-CN" sz="1600" dirty="0"/>
              <a:t>and three-axis acceleration data</a:t>
            </a:r>
            <a:endParaRPr lang="zh-CN" altLang="en-US" sz="1600" dirty="0"/>
          </a:p>
        </p:txBody>
      </p:sp>
      <p:sp>
        <p:nvSpPr>
          <p:cNvPr id="26" name="TextBox 25">
            <a:extLst>
              <a:ext uri="{FF2B5EF4-FFF2-40B4-BE49-F238E27FC236}">
                <a16:creationId xmlns:a16="http://schemas.microsoft.com/office/drawing/2014/main" id="{A10F54D2-5997-4EE9-A96B-AD5470580787}"/>
              </a:ext>
            </a:extLst>
          </p:cNvPr>
          <p:cNvSpPr txBox="1"/>
          <p:nvPr/>
        </p:nvSpPr>
        <p:spPr>
          <a:xfrm>
            <a:off x="10021203" y="3643142"/>
            <a:ext cx="2328010" cy="400110"/>
          </a:xfrm>
          <a:prstGeom prst="rect">
            <a:avLst/>
          </a:prstGeom>
          <a:noFill/>
        </p:spPr>
        <p:txBody>
          <a:bodyPr wrap="none" rtlCol="0">
            <a:spAutoFit/>
          </a:bodyPr>
          <a:lstStyle/>
          <a:p>
            <a:r>
              <a:rPr lang="en-US" altLang="zh-CN" sz="2000" dirty="0"/>
              <a:t>Learn a stress model</a:t>
            </a:r>
            <a:endParaRPr lang="zh-CN" altLang="en-US" sz="2000" dirty="0"/>
          </a:p>
        </p:txBody>
      </p:sp>
      <p:pic>
        <p:nvPicPr>
          <p:cNvPr id="30" name="Picture 2" descr="Image result for cloud computing">
            <a:extLst>
              <a:ext uri="{FF2B5EF4-FFF2-40B4-BE49-F238E27FC236}">
                <a16:creationId xmlns:a16="http://schemas.microsoft.com/office/drawing/2014/main" id="{B8682CAF-FE42-4155-9C25-B33BC5DCF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039" y="1690310"/>
            <a:ext cx="1936403" cy="12839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miling face emoji">
            <a:extLst>
              <a:ext uri="{FF2B5EF4-FFF2-40B4-BE49-F238E27FC236}">
                <a16:creationId xmlns:a16="http://schemas.microsoft.com/office/drawing/2014/main" id="{FB730574-17CA-4B29-818D-3B06AA1E2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319" y="1942574"/>
            <a:ext cx="567447" cy="567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smiling face emoji">
            <a:extLst>
              <a:ext uri="{FF2B5EF4-FFF2-40B4-BE49-F238E27FC236}">
                <a16:creationId xmlns:a16="http://schemas.microsoft.com/office/drawing/2014/main" id="{2FD56123-BE31-4C7A-A695-30DB76FE9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0614" y="4806599"/>
            <a:ext cx="567447" cy="56744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tressed face emoji">
            <a:extLst>
              <a:ext uri="{FF2B5EF4-FFF2-40B4-BE49-F238E27FC236}">
                <a16:creationId xmlns:a16="http://schemas.microsoft.com/office/drawing/2014/main" id="{BAB6B2BA-E49E-4663-B244-49B053EE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9310" y="3280591"/>
            <a:ext cx="634607" cy="63460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flowers outside">
            <a:extLst>
              <a:ext uri="{FF2B5EF4-FFF2-40B4-BE49-F238E27FC236}">
                <a16:creationId xmlns:a16="http://schemas.microsoft.com/office/drawing/2014/main" id="{7A526C50-EE25-4EE2-9DC1-7FEC52117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6275" y="4913917"/>
            <a:ext cx="1420437" cy="94579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27C0611-68E6-49F5-8FAD-6865A3A7CBCE}"/>
              </a:ext>
            </a:extLst>
          </p:cNvPr>
          <p:cNvSpPr txBox="1"/>
          <p:nvPr/>
        </p:nvSpPr>
        <p:spPr>
          <a:xfrm>
            <a:off x="4733767" y="5817712"/>
            <a:ext cx="955711" cy="369332"/>
          </a:xfrm>
          <a:prstGeom prst="rect">
            <a:avLst/>
          </a:prstGeom>
          <a:noFill/>
        </p:spPr>
        <p:txBody>
          <a:bodyPr wrap="none" rtlCol="0">
            <a:spAutoFit/>
          </a:bodyPr>
          <a:lstStyle/>
          <a:p>
            <a:r>
              <a:rPr lang="en-US" altLang="zh-CN" dirty="0"/>
              <a:t>Hibiscus</a:t>
            </a:r>
            <a:endParaRPr lang="zh-CN" altLang="en-US" dirty="0"/>
          </a:p>
        </p:txBody>
      </p:sp>
      <p:pic>
        <p:nvPicPr>
          <p:cNvPr id="8206" name="Picture 14" descr="Related image">
            <a:extLst>
              <a:ext uri="{FF2B5EF4-FFF2-40B4-BE49-F238E27FC236}">
                <a16:creationId xmlns:a16="http://schemas.microsoft.com/office/drawing/2014/main" id="{32520A22-AC6F-4D7D-B58D-B29A042888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79" y="4913917"/>
            <a:ext cx="1300223" cy="96866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8974CA8-25C5-41FC-A822-A6871296449E}"/>
              </a:ext>
            </a:extLst>
          </p:cNvPr>
          <p:cNvSpPr txBox="1"/>
          <p:nvPr/>
        </p:nvSpPr>
        <p:spPr>
          <a:xfrm>
            <a:off x="1542071" y="5813357"/>
            <a:ext cx="734881" cy="369332"/>
          </a:xfrm>
          <a:prstGeom prst="rect">
            <a:avLst/>
          </a:prstGeom>
          <a:noFill/>
        </p:spPr>
        <p:txBody>
          <a:bodyPr wrap="none" rtlCol="0">
            <a:spAutoFit/>
          </a:bodyPr>
          <a:lstStyle/>
          <a:p>
            <a:r>
              <a:rPr lang="en-US" altLang="zh-CN" dirty="0"/>
              <a:t>Violet</a:t>
            </a:r>
            <a:endParaRPr lang="zh-CN" altLang="en-US" dirty="0"/>
          </a:p>
        </p:txBody>
      </p:sp>
      <p:pic>
        <p:nvPicPr>
          <p:cNvPr id="8208" name="Picture 16" descr="Image result for flowers outside">
            <a:extLst>
              <a:ext uri="{FF2B5EF4-FFF2-40B4-BE49-F238E27FC236}">
                <a16:creationId xmlns:a16="http://schemas.microsoft.com/office/drawing/2014/main" id="{E92BC038-294F-4D2C-9428-6007686DF3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910" y="4877574"/>
            <a:ext cx="1300222" cy="99294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4D65670-DE6D-4CBD-BA59-7C6FDA0A42DD}"/>
              </a:ext>
            </a:extLst>
          </p:cNvPr>
          <p:cNvSpPr/>
          <p:nvPr/>
        </p:nvSpPr>
        <p:spPr>
          <a:xfrm>
            <a:off x="2854124" y="5859707"/>
            <a:ext cx="1408078" cy="369332"/>
          </a:xfrm>
          <a:prstGeom prst="rect">
            <a:avLst/>
          </a:prstGeom>
        </p:spPr>
        <p:txBody>
          <a:bodyPr wrap="none">
            <a:spAutoFit/>
          </a:bodyPr>
          <a:lstStyle/>
          <a:p>
            <a:r>
              <a:rPr lang="en-US" altLang="zh-CN" dirty="0"/>
              <a:t>African</a:t>
            </a:r>
            <a:r>
              <a:rPr lang="en-US" altLang="zh-CN" dirty="0">
                <a:solidFill>
                  <a:srgbClr val="4E4E4E"/>
                </a:solidFill>
                <a:latin typeface="Segoe UI" panose="020B0502040204020203" pitchFamily="34" charset="0"/>
              </a:rPr>
              <a:t> </a:t>
            </a:r>
            <a:r>
              <a:rPr lang="en-US" altLang="zh-CN" dirty="0"/>
              <a:t>Daisy</a:t>
            </a:r>
            <a:endParaRPr lang="zh-CN" altLang="en-US" dirty="0"/>
          </a:p>
        </p:txBody>
      </p:sp>
      <p:pic>
        <p:nvPicPr>
          <p:cNvPr id="8212" name="Picture 20" descr="Image result for mobile emoji">
            <a:extLst>
              <a:ext uri="{FF2B5EF4-FFF2-40B4-BE49-F238E27FC236}">
                <a16:creationId xmlns:a16="http://schemas.microsoft.com/office/drawing/2014/main" id="{CC2C070C-0150-417E-AE09-FE864FE850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0449" y="3943459"/>
            <a:ext cx="945790" cy="94579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 descr="Image result for mobile emoji">
            <a:extLst>
              <a:ext uri="{FF2B5EF4-FFF2-40B4-BE49-F238E27FC236}">
                <a16:creationId xmlns:a16="http://schemas.microsoft.com/office/drawing/2014/main" id="{4BC26632-2F37-4DB7-989D-1492CB75FC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5804" y="3953358"/>
            <a:ext cx="945790" cy="94579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Image result for mobile emoji">
            <a:extLst>
              <a:ext uri="{FF2B5EF4-FFF2-40B4-BE49-F238E27FC236}">
                <a16:creationId xmlns:a16="http://schemas.microsoft.com/office/drawing/2014/main" id="{020F0CE3-F33D-45ED-8889-6756B5BE3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1688" y="3917333"/>
            <a:ext cx="945790" cy="945790"/>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Up 30">
            <a:extLst>
              <a:ext uri="{FF2B5EF4-FFF2-40B4-BE49-F238E27FC236}">
                <a16:creationId xmlns:a16="http://schemas.microsoft.com/office/drawing/2014/main" id="{ADDB79B8-A167-431B-8D60-C3675E081A19}"/>
              </a:ext>
            </a:extLst>
          </p:cNvPr>
          <p:cNvSpPr/>
          <p:nvPr/>
        </p:nvSpPr>
        <p:spPr>
          <a:xfrm rot="2240601">
            <a:off x="2119052" y="2699546"/>
            <a:ext cx="425724" cy="1325311"/>
          </a:xfrm>
          <a:prstGeom prst="upArrow">
            <a:avLst>
              <a:gd name="adj1" fmla="val 34857"/>
              <a:gd name="adj2"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rrow: Up 49">
            <a:extLst>
              <a:ext uri="{FF2B5EF4-FFF2-40B4-BE49-F238E27FC236}">
                <a16:creationId xmlns:a16="http://schemas.microsoft.com/office/drawing/2014/main" id="{E8C1CE62-FF22-4990-963D-855E8B1AA961}"/>
              </a:ext>
            </a:extLst>
          </p:cNvPr>
          <p:cNvSpPr/>
          <p:nvPr/>
        </p:nvSpPr>
        <p:spPr>
          <a:xfrm rot="18898829">
            <a:off x="4533477" y="2583448"/>
            <a:ext cx="425724" cy="1498019"/>
          </a:xfrm>
          <a:prstGeom prst="upArrow">
            <a:avLst>
              <a:gd name="adj1" fmla="val 34857"/>
              <a:gd name="adj2"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Arrow: Up 50">
            <a:extLst>
              <a:ext uri="{FF2B5EF4-FFF2-40B4-BE49-F238E27FC236}">
                <a16:creationId xmlns:a16="http://schemas.microsoft.com/office/drawing/2014/main" id="{6E2CB5EA-A916-4723-867D-3BCC6FB7C215}"/>
              </a:ext>
            </a:extLst>
          </p:cNvPr>
          <p:cNvSpPr/>
          <p:nvPr/>
        </p:nvSpPr>
        <p:spPr>
          <a:xfrm>
            <a:off x="3266798" y="2815474"/>
            <a:ext cx="425724" cy="1101700"/>
          </a:xfrm>
          <a:prstGeom prst="upArrow">
            <a:avLst>
              <a:gd name="adj1" fmla="val 34857"/>
              <a:gd name="adj2"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51">
            <a:extLst>
              <a:ext uri="{FF2B5EF4-FFF2-40B4-BE49-F238E27FC236}">
                <a16:creationId xmlns:a16="http://schemas.microsoft.com/office/drawing/2014/main" id="{FA12F5BA-C950-4BF9-B41E-F1DCE0EAD419}"/>
              </a:ext>
            </a:extLst>
          </p:cNvPr>
          <p:cNvSpPr/>
          <p:nvPr/>
        </p:nvSpPr>
        <p:spPr>
          <a:xfrm>
            <a:off x="1716050" y="3283844"/>
            <a:ext cx="1638666" cy="338554"/>
          </a:xfrm>
          <a:prstGeom prst="rect">
            <a:avLst/>
          </a:prstGeom>
        </p:spPr>
        <p:txBody>
          <a:bodyPr wrap="square">
            <a:spAutoFit/>
          </a:bodyPr>
          <a:lstStyle/>
          <a:p>
            <a:r>
              <a:rPr lang="en-US" altLang="zh-CN" sz="1600" dirty="0"/>
              <a:t>Flower data</a:t>
            </a:r>
            <a:endParaRPr lang="zh-CN" altLang="en-US" sz="1600" dirty="0"/>
          </a:p>
        </p:txBody>
      </p:sp>
      <p:sp>
        <p:nvSpPr>
          <p:cNvPr id="53" name="Rectangle 52">
            <a:extLst>
              <a:ext uri="{FF2B5EF4-FFF2-40B4-BE49-F238E27FC236}">
                <a16:creationId xmlns:a16="http://schemas.microsoft.com/office/drawing/2014/main" id="{B19A9FCD-4C5D-4DEE-A0E8-EABDC83A1868}"/>
              </a:ext>
            </a:extLst>
          </p:cNvPr>
          <p:cNvSpPr/>
          <p:nvPr/>
        </p:nvSpPr>
        <p:spPr>
          <a:xfrm>
            <a:off x="2926092" y="3332457"/>
            <a:ext cx="1638666" cy="338554"/>
          </a:xfrm>
          <a:prstGeom prst="rect">
            <a:avLst/>
          </a:prstGeom>
        </p:spPr>
        <p:txBody>
          <a:bodyPr wrap="square">
            <a:spAutoFit/>
          </a:bodyPr>
          <a:lstStyle/>
          <a:p>
            <a:r>
              <a:rPr lang="en-US" altLang="zh-CN" sz="1600" dirty="0"/>
              <a:t>Flower data</a:t>
            </a:r>
            <a:endParaRPr lang="zh-CN" altLang="en-US" sz="1600" dirty="0"/>
          </a:p>
        </p:txBody>
      </p:sp>
      <p:sp>
        <p:nvSpPr>
          <p:cNvPr id="54" name="Rectangle 53">
            <a:extLst>
              <a:ext uri="{FF2B5EF4-FFF2-40B4-BE49-F238E27FC236}">
                <a16:creationId xmlns:a16="http://schemas.microsoft.com/office/drawing/2014/main" id="{64D20617-6A5D-4670-9591-2D8BA1CEA2FC}"/>
              </a:ext>
            </a:extLst>
          </p:cNvPr>
          <p:cNvSpPr/>
          <p:nvPr/>
        </p:nvSpPr>
        <p:spPr>
          <a:xfrm>
            <a:off x="4412566" y="3279717"/>
            <a:ext cx="1638666" cy="338554"/>
          </a:xfrm>
          <a:prstGeom prst="rect">
            <a:avLst/>
          </a:prstGeom>
        </p:spPr>
        <p:txBody>
          <a:bodyPr wrap="square">
            <a:spAutoFit/>
          </a:bodyPr>
          <a:lstStyle/>
          <a:p>
            <a:r>
              <a:rPr lang="en-US" altLang="zh-CN" sz="1600" dirty="0"/>
              <a:t>Flower data</a:t>
            </a:r>
            <a:endParaRPr lang="zh-CN" altLang="en-US" sz="1600" dirty="0"/>
          </a:p>
        </p:txBody>
      </p:sp>
      <p:sp>
        <p:nvSpPr>
          <p:cNvPr id="55" name="TextBox 54">
            <a:extLst>
              <a:ext uri="{FF2B5EF4-FFF2-40B4-BE49-F238E27FC236}">
                <a16:creationId xmlns:a16="http://schemas.microsoft.com/office/drawing/2014/main" id="{723FD437-07BE-4980-B0AC-46A99D492B58}"/>
              </a:ext>
            </a:extLst>
          </p:cNvPr>
          <p:cNvSpPr txBox="1"/>
          <p:nvPr/>
        </p:nvSpPr>
        <p:spPr>
          <a:xfrm>
            <a:off x="1739040" y="1431504"/>
            <a:ext cx="3639971" cy="400110"/>
          </a:xfrm>
          <a:prstGeom prst="rect">
            <a:avLst/>
          </a:prstGeom>
          <a:noFill/>
        </p:spPr>
        <p:txBody>
          <a:bodyPr wrap="none" rtlCol="0">
            <a:spAutoFit/>
          </a:bodyPr>
          <a:lstStyle/>
          <a:p>
            <a:r>
              <a:rPr lang="en-US" altLang="zh-CN" sz="2000" dirty="0"/>
              <a:t>Learn a flower recognition model</a:t>
            </a:r>
            <a:endParaRPr lang="zh-CN" altLang="en-US" sz="2000" dirty="0"/>
          </a:p>
        </p:txBody>
      </p:sp>
    </p:spTree>
    <p:extLst>
      <p:ext uri="{BB962C8B-B14F-4D97-AF65-F5344CB8AC3E}">
        <p14:creationId xmlns:p14="http://schemas.microsoft.com/office/powerpoint/2010/main" val="329824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Collaborative Learning in IoT</a:t>
            </a:r>
            <a:endParaRPr lang="en-US" dirty="0"/>
          </a:p>
        </p:txBody>
      </p:sp>
      <p:sp>
        <p:nvSpPr>
          <p:cNvPr id="3" name="Content Placeholder 2"/>
          <p:cNvSpPr>
            <a:spLocks noGrp="1"/>
          </p:cNvSpPr>
          <p:nvPr>
            <p:ph idx="1"/>
          </p:nvPr>
        </p:nvSpPr>
        <p:spPr>
          <a:xfrm>
            <a:off x="1981200" y="3962400"/>
            <a:ext cx="8229600" cy="2819400"/>
          </a:xfrm>
        </p:spPr>
        <p:txBody>
          <a:bodyPr>
            <a:normAutofit/>
          </a:bodyPr>
          <a:lstStyle/>
          <a:p>
            <a:r>
              <a:rPr lang="en-US" dirty="0"/>
              <a:t>Collaborative learning</a:t>
            </a:r>
          </a:p>
          <a:p>
            <a:pPr lvl="1"/>
            <a:r>
              <a:rPr lang="en-US" dirty="0"/>
              <a:t>Each </a:t>
            </a:r>
            <a:r>
              <a:rPr lang="en-US" b="1" dirty="0">
                <a:solidFill>
                  <a:srgbClr val="C00000"/>
                </a:solidFill>
              </a:rPr>
              <a:t>participant</a:t>
            </a:r>
            <a:r>
              <a:rPr lang="en-US" dirty="0">
                <a:solidFill>
                  <a:srgbClr val="C00000"/>
                </a:solidFill>
              </a:rPr>
              <a:t> </a:t>
            </a:r>
            <a:r>
              <a:rPr lang="en-US" dirty="0"/>
              <a:t>contributes training data and enjoy improved machine intelligence in return</a:t>
            </a:r>
          </a:p>
          <a:p>
            <a:pPr lvl="1"/>
            <a:r>
              <a:rPr lang="en-US" dirty="0"/>
              <a:t>A powerful </a:t>
            </a:r>
            <a:r>
              <a:rPr lang="en-US" b="1" dirty="0">
                <a:solidFill>
                  <a:srgbClr val="C00000"/>
                </a:solidFill>
              </a:rPr>
              <a:t>coordinator</a:t>
            </a:r>
            <a:r>
              <a:rPr lang="en-US" dirty="0"/>
              <a:t> executes advanced, compute-intensive learning algorithms for intelligence of a crowd</a:t>
            </a:r>
          </a:p>
          <a:p>
            <a:pPr lvl="1"/>
            <a:r>
              <a:rPr lang="en-US" dirty="0"/>
              <a:t>But, concern of </a:t>
            </a:r>
            <a:r>
              <a:rPr lang="en-US" b="1" dirty="0">
                <a:solidFill>
                  <a:srgbClr val="C00000"/>
                </a:solidFill>
              </a:rPr>
              <a:t>privacy leak</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1524001"/>
            <a:ext cx="5943600" cy="232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94189764-C445-4D57-9195-1BC9E5E87255}"/>
              </a:ext>
            </a:extLst>
          </p:cNvPr>
          <p:cNvSpPr>
            <a:spLocks noGrp="1"/>
          </p:cNvSpPr>
          <p:nvPr>
            <p:ph type="sldNum" sz="quarter" idx="12"/>
          </p:nvPr>
        </p:nvSpPr>
        <p:spPr/>
        <p:txBody>
          <a:bodyPr/>
          <a:lstStyle/>
          <a:p>
            <a:fld id="{2686027B-D38C-4B2E-A090-202E177FA9B0}" type="slidenum">
              <a:rPr lang="en-US" smtClean="0"/>
              <a:t>5</a:t>
            </a:fld>
            <a:endParaRPr lang="en-US"/>
          </a:p>
        </p:txBody>
      </p:sp>
    </p:spTree>
    <p:extLst>
      <p:ext uri="{BB962C8B-B14F-4D97-AF65-F5344CB8AC3E}">
        <p14:creationId xmlns:p14="http://schemas.microsoft.com/office/powerpoint/2010/main" val="302314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Privacy-Preserving Collaborative Learning</a:t>
            </a:r>
          </a:p>
        </p:txBody>
      </p:sp>
      <p:sp>
        <p:nvSpPr>
          <p:cNvPr id="3" name="Content Placeholder 2"/>
          <p:cNvSpPr>
            <a:spLocks noGrp="1"/>
          </p:cNvSpPr>
          <p:nvPr>
            <p:ph idx="1"/>
          </p:nvPr>
        </p:nvSpPr>
        <p:spPr/>
        <p:txBody>
          <a:bodyPr>
            <a:normAutofit/>
          </a:bodyPr>
          <a:lstStyle/>
          <a:p>
            <a:r>
              <a:rPr lang="en-US" dirty="0"/>
              <a:t>Distributed machine learning</a:t>
            </a:r>
          </a:p>
          <a:p>
            <a:pPr lvl="1"/>
            <a:r>
              <a:rPr lang="en-US" dirty="0"/>
              <a:t>Crowd-ML: collaborative shallow learning [ICDCS’15]</a:t>
            </a:r>
          </a:p>
          <a:p>
            <a:pPr lvl="1"/>
            <a:r>
              <a:rPr lang="en-US" dirty="0"/>
              <a:t>Collaborative deep learning [CCS’15] and </a:t>
            </a:r>
            <a:r>
              <a:rPr lang="en-US" dirty="0" err="1"/>
              <a:t>homomorphic</a:t>
            </a:r>
            <a:r>
              <a:rPr lang="en-US" dirty="0"/>
              <a:t> encryption enhancement [TIFS’18]</a:t>
            </a:r>
          </a:p>
          <a:p>
            <a:pPr lvl="1"/>
            <a:r>
              <a:rPr lang="en-US" dirty="0"/>
              <a:t>Federated learning [Google, arXiv’16] and secure aggregation enhancement [CCS’17]</a:t>
            </a:r>
          </a:p>
          <a:p>
            <a:pPr lvl="1"/>
            <a:r>
              <a:rPr lang="en-US" dirty="0"/>
              <a:t>Drawbacks</a:t>
            </a:r>
          </a:p>
          <a:p>
            <a:pPr lvl="2"/>
            <a:r>
              <a:rPr lang="en-US" dirty="0">
                <a:solidFill>
                  <a:srgbClr val="FF0000"/>
                </a:solidFill>
              </a:rPr>
              <a:t>Local training is infeasible for resource-constrained </a:t>
            </a:r>
            <a:r>
              <a:rPr lang="en-US" dirty="0" err="1">
                <a:solidFill>
                  <a:srgbClr val="FF0000"/>
                </a:solidFill>
              </a:rPr>
              <a:t>IoT</a:t>
            </a:r>
            <a:r>
              <a:rPr lang="en-US" dirty="0">
                <a:solidFill>
                  <a:srgbClr val="FF0000"/>
                </a:solidFill>
              </a:rPr>
              <a:t> objects</a:t>
            </a:r>
          </a:p>
          <a:p>
            <a:pPr lvl="2"/>
            <a:r>
              <a:rPr lang="en-US" dirty="0">
                <a:solidFill>
                  <a:srgbClr val="FF0000"/>
                </a:solidFill>
              </a:rPr>
              <a:t>High communication overhead in learning iterations</a:t>
            </a:r>
          </a:p>
          <a:p>
            <a:pPr lvl="1"/>
            <a:endParaRPr lang="en-US" dirty="0"/>
          </a:p>
        </p:txBody>
      </p:sp>
      <p:sp>
        <p:nvSpPr>
          <p:cNvPr id="4" name="Slide Number Placeholder 3">
            <a:extLst>
              <a:ext uri="{FF2B5EF4-FFF2-40B4-BE49-F238E27FC236}">
                <a16:creationId xmlns:a16="http://schemas.microsoft.com/office/drawing/2014/main" id="{26F90916-3E05-42CE-81D0-9A2706E56CCD}"/>
              </a:ext>
            </a:extLst>
          </p:cNvPr>
          <p:cNvSpPr>
            <a:spLocks noGrp="1"/>
          </p:cNvSpPr>
          <p:nvPr>
            <p:ph type="sldNum" sz="quarter" idx="12"/>
          </p:nvPr>
        </p:nvSpPr>
        <p:spPr/>
        <p:txBody>
          <a:bodyPr/>
          <a:lstStyle/>
          <a:p>
            <a:fld id="{2686027B-D38C-4B2E-A090-202E177FA9B0}" type="slidenum">
              <a:rPr lang="en-US" smtClean="0"/>
              <a:t>6</a:t>
            </a:fld>
            <a:endParaRPr lang="en-US"/>
          </a:p>
        </p:txBody>
      </p:sp>
    </p:spTree>
    <p:extLst>
      <p:ext uri="{BB962C8B-B14F-4D97-AF65-F5344CB8AC3E}">
        <p14:creationId xmlns:p14="http://schemas.microsoft.com/office/powerpoint/2010/main" val="3170610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Privacy-Preserving Collaborative Learning</a:t>
            </a:r>
          </a:p>
        </p:txBody>
      </p:sp>
      <p:sp>
        <p:nvSpPr>
          <p:cNvPr id="3" name="Content Placeholder 2"/>
          <p:cNvSpPr>
            <a:spLocks noGrp="1"/>
          </p:cNvSpPr>
          <p:nvPr>
            <p:ph idx="1"/>
          </p:nvPr>
        </p:nvSpPr>
        <p:spPr/>
        <p:txBody>
          <a:bodyPr>
            <a:normAutofit/>
          </a:bodyPr>
          <a:lstStyle/>
          <a:p>
            <a:r>
              <a:rPr lang="en-US" dirty="0"/>
              <a:t>Training data encryption/obfuscation</a:t>
            </a:r>
          </a:p>
          <a:p>
            <a:endParaRPr lang="en-US" dirty="0"/>
          </a:p>
          <a:p>
            <a:pPr lvl="1"/>
            <a:r>
              <a:rPr lang="en-US" dirty="0"/>
              <a:t>Homomorphic encryption on training and testing data [Microsoft , ICISC’12]</a:t>
            </a:r>
            <a:br>
              <a:rPr lang="en-US" dirty="0"/>
            </a:br>
            <a:r>
              <a:rPr lang="en-US" i="1" dirty="0">
                <a:solidFill>
                  <a:srgbClr val="FF0000"/>
                </a:solidFill>
              </a:rPr>
              <a:t>Enterprise setting: Too compute-intensive for IoT objects</a:t>
            </a:r>
          </a:p>
          <a:p>
            <a:pPr lvl="1"/>
            <a:endParaRPr lang="en-US" i="1" dirty="0">
              <a:solidFill>
                <a:srgbClr val="FF0000"/>
              </a:solidFill>
            </a:endParaRPr>
          </a:p>
          <a:p>
            <a:pPr lvl="1"/>
            <a:r>
              <a:rPr lang="en-US" dirty="0"/>
              <a:t>Random Gaussian projection [TKDE’06, Computer Networks’18]</a:t>
            </a:r>
            <a:br>
              <a:rPr lang="en-US" dirty="0">
                <a:solidFill>
                  <a:schemeClr val="bg1">
                    <a:lumMod val="65000"/>
                  </a:schemeClr>
                </a:solidFill>
              </a:rPr>
            </a:br>
            <a:r>
              <a:rPr lang="en-US" i="1" dirty="0">
                <a:solidFill>
                  <a:srgbClr val="FF0000"/>
                </a:solidFill>
              </a:rPr>
              <a:t>Only consider a single participant</a:t>
            </a:r>
          </a:p>
          <a:p>
            <a:pPr lvl="1"/>
            <a:endParaRPr lang="en-US" i="1" dirty="0">
              <a:solidFill>
                <a:srgbClr val="FF0000"/>
              </a:solidFill>
            </a:endParaRPr>
          </a:p>
          <a:p>
            <a:pPr lvl="1"/>
            <a:r>
              <a:rPr lang="en-US" b="1" dirty="0"/>
              <a:t>Random Gaussian projection</a:t>
            </a:r>
            <a:r>
              <a:rPr lang="en-US" dirty="0"/>
              <a:t> [SenSys’12]</a:t>
            </a:r>
            <a:br>
              <a:rPr lang="en-US" dirty="0"/>
            </a:br>
            <a:r>
              <a:rPr lang="en-US" i="1" dirty="0">
                <a:solidFill>
                  <a:srgbClr val="FF0000"/>
                </a:solidFill>
              </a:rPr>
              <a:t>Only applicable to distance-based shallow learning, a clear privacy vulnerability</a:t>
            </a:r>
          </a:p>
        </p:txBody>
      </p:sp>
      <p:sp>
        <p:nvSpPr>
          <p:cNvPr id="4" name="Slide Number Placeholder 3">
            <a:extLst>
              <a:ext uri="{FF2B5EF4-FFF2-40B4-BE49-F238E27FC236}">
                <a16:creationId xmlns:a16="http://schemas.microsoft.com/office/drawing/2014/main" id="{9F635E13-5103-4061-B5DB-DCD0AF4A1297}"/>
              </a:ext>
            </a:extLst>
          </p:cNvPr>
          <p:cNvSpPr>
            <a:spLocks noGrp="1"/>
          </p:cNvSpPr>
          <p:nvPr>
            <p:ph type="sldNum" sz="quarter" idx="12"/>
          </p:nvPr>
        </p:nvSpPr>
        <p:spPr/>
        <p:txBody>
          <a:bodyPr/>
          <a:lstStyle/>
          <a:p>
            <a:fld id="{2686027B-D38C-4B2E-A090-202E177FA9B0}" type="slidenum">
              <a:rPr lang="en-US" smtClean="0"/>
              <a:t>7</a:t>
            </a:fld>
            <a:endParaRPr lang="en-US"/>
          </a:p>
        </p:txBody>
      </p:sp>
    </p:spTree>
    <p:extLst>
      <p:ext uri="{BB962C8B-B14F-4D97-AF65-F5344CB8AC3E}">
        <p14:creationId xmlns:p14="http://schemas.microsoft.com/office/powerpoint/2010/main" val="249547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Related Work</a:t>
            </a:r>
          </a:p>
        </p:txBody>
      </p:sp>
      <p:sp>
        <p:nvSpPr>
          <p:cNvPr id="3" name="Content Placeholder 2"/>
          <p:cNvSpPr>
            <a:spLocks noGrp="1"/>
          </p:cNvSpPr>
          <p:nvPr>
            <p:ph idx="1"/>
          </p:nvPr>
        </p:nvSpPr>
        <p:spPr>
          <a:xfrm>
            <a:off x="171997" y="1825625"/>
            <a:ext cx="10515600" cy="3099072"/>
          </a:xfrm>
        </p:spPr>
        <p:txBody>
          <a:bodyPr>
            <a:normAutofit/>
          </a:bodyPr>
          <a:lstStyle/>
          <a:p>
            <a:r>
              <a:rPr lang="en-US" dirty="0"/>
              <a:t>Privacy-preserving inference outsourcing [Microsoft, ICML’16]</a:t>
            </a:r>
          </a:p>
          <a:p>
            <a:pPr lvl="1"/>
            <a:r>
              <a:rPr lang="en-US" dirty="0"/>
              <a:t>Training: plaintext</a:t>
            </a:r>
          </a:p>
          <a:p>
            <a:pPr lvl="1"/>
            <a:r>
              <a:rPr lang="en-US" dirty="0"/>
              <a:t>Inference: </a:t>
            </a:r>
            <a:r>
              <a:rPr lang="en-US" dirty="0" err="1"/>
              <a:t>homomorphically</a:t>
            </a:r>
            <a:r>
              <a:rPr lang="en-US" dirty="0"/>
              <a:t> encrypted</a:t>
            </a:r>
          </a:p>
          <a:p>
            <a:pPr lvl="1"/>
            <a:endParaRPr lang="en-US" dirty="0"/>
          </a:p>
          <a:p>
            <a:r>
              <a:rPr lang="en-US" dirty="0"/>
              <a:t>Differentially private machine learning [Google, CCS’16]</a:t>
            </a:r>
          </a:p>
          <a:p>
            <a:pPr lvl="1"/>
            <a:r>
              <a:rPr lang="en-US" dirty="0"/>
              <a:t>Training: plaintext</a:t>
            </a:r>
          </a:p>
          <a:p>
            <a:pPr lvl="1"/>
            <a:r>
              <a:rPr lang="en-US" dirty="0"/>
              <a:t>Training data is protected after releasing trained model</a:t>
            </a:r>
          </a:p>
          <a:p>
            <a:pPr lvl="1"/>
            <a:endParaRPr lang="en-US" dirty="0"/>
          </a:p>
        </p:txBody>
      </p:sp>
      <p:sp>
        <p:nvSpPr>
          <p:cNvPr id="5" name="TextBox 4">
            <a:extLst>
              <a:ext uri="{FF2B5EF4-FFF2-40B4-BE49-F238E27FC236}">
                <a16:creationId xmlns:a16="http://schemas.microsoft.com/office/drawing/2014/main" id="{3127D695-205A-4516-9942-ECED57865D48}"/>
              </a:ext>
            </a:extLst>
          </p:cNvPr>
          <p:cNvSpPr txBox="1"/>
          <p:nvPr/>
        </p:nvSpPr>
        <p:spPr>
          <a:xfrm>
            <a:off x="10019006" y="2624585"/>
            <a:ext cx="2048574" cy="1384995"/>
          </a:xfrm>
          <a:prstGeom prst="rect">
            <a:avLst/>
          </a:prstGeom>
          <a:noFill/>
        </p:spPr>
        <p:txBody>
          <a:bodyPr wrap="none" rtlCol="0">
            <a:spAutoFit/>
          </a:bodyPr>
          <a:lstStyle/>
          <a:p>
            <a:r>
              <a:rPr lang="en-US" altLang="zh-CN" sz="2800" b="1" dirty="0">
                <a:solidFill>
                  <a:srgbClr val="0000FF"/>
                </a:solidFill>
              </a:rPr>
              <a:t>Fully trusted</a:t>
            </a:r>
          </a:p>
          <a:p>
            <a:r>
              <a:rPr lang="en-US" altLang="zh-CN" sz="2800" b="1" dirty="0">
                <a:solidFill>
                  <a:srgbClr val="0000FF"/>
                </a:solidFill>
              </a:rPr>
              <a:t>learning</a:t>
            </a:r>
          </a:p>
          <a:p>
            <a:r>
              <a:rPr lang="en-US" altLang="zh-CN" sz="2800" b="1" dirty="0">
                <a:solidFill>
                  <a:srgbClr val="0000FF"/>
                </a:solidFill>
              </a:rPr>
              <a:t>coordinator</a:t>
            </a:r>
            <a:endParaRPr lang="zh-CN" altLang="en-US" sz="2800" b="1" dirty="0">
              <a:solidFill>
                <a:srgbClr val="0000FF"/>
              </a:solidFill>
            </a:endParaRPr>
          </a:p>
        </p:txBody>
      </p:sp>
      <p:sp>
        <p:nvSpPr>
          <p:cNvPr id="6" name="Right Brace 5">
            <a:extLst>
              <a:ext uri="{FF2B5EF4-FFF2-40B4-BE49-F238E27FC236}">
                <a16:creationId xmlns:a16="http://schemas.microsoft.com/office/drawing/2014/main" id="{36D0B256-7177-4098-BF65-A071D0B77643}"/>
              </a:ext>
            </a:extLst>
          </p:cNvPr>
          <p:cNvSpPr/>
          <p:nvPr/>
        </p:nvSpPr>
        <p:spPr>
          <a:xfrm>
            <a:off x="9602288" y="1904708"/>
            <a:ext cx="300446" cy="2824751"/>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000FF"/>
              </a:solidFill>
            </a:endParaRPr>
          </a:p>
        </p:txBody>
      </p:sp>
      <p:sp>
        <p:nvSpPr>
          <p:cNvPr id="7" name="TextBox 6">
            <a:extLst>
              <a:ext uri="{FF2B5EF4-FFF2-40B4-BE49-F238E27FC236}">
                <a16:creationId xmlns:a16="http://schemas.microsoft.com/office/drawing/2014/main" id="{CDB07707-30F5-4146-9220-F18D6A77D261}"/>
              </a:ext>
            </a:extLst>
          </p:cNvPr>
          <p:cNvSpPr txBox="1"/>
          <p:nvPr/>
        </p:nvSpPr>
        <p:spPr>
          <a:xfrm>
            <a:off x="2929043" y="5598140"/>
            <a:ext cx="6333913" cy="523220"/>
          </a:xfrm>
          <a:prstGeom prst="rect">
            <a:avLst/>
          </a:prstGeom>
          <a:noFill/>
        </p:spPr>
        <p:txBody>
          <a:bodyPr wrap="none" rtlCol="0">
            <a:spAutoFit/>
          </a:bodyPr>
          <a:lstStyle/>
          <a:p>
            <a:r>
              <a:rPr lang="en-US" altLang="zh-CN" sz="2800" b="1" dirty="0">
                <a:solidFill>
                  <a:srgbClr val="FF0000"/>
                </a:solidFill>
              </a:rPr>
              <a:t>Curious learning coordinator in our work</a:t>
            </a:r>
            <a:endParaRPr lang="zh-CN" altLang="en-US" sz="2800" b="1" dirty="0">
              <a:solidFill>
                <a:srgbClr val="FF0000"/>
              </a:solidFill>
            </a:endParaRPr>
          </a:p>
        </p:txBody>
      </p:sp>
      <p:sp>
        <p:nvSpPr>
          <p:cNvPr id="4" name="Slide Number Placeholder 3">
            <a:extLst>
              <a:ext uri="{FF2B5EF4-FFF2-40B4-BE49-F238E27FC236}">
                <a16:creationId xmlns:a16="http://schemas.microsoft.com/office/drawing/2014/main" id="{1474C2BE-9081-4CEE-931D-C8C249482F5A}"/>
              </a:ext>
            </a:extLst>
          </p:cNvPr>
          <p:cNvSpPr>
            <a:spLocks noGrp="1"/>
          </p:cNvSpPr>
          <p:nvPr>
            <p:ph type="sldNum" sz="quarter" idx="12"/>
          </p:nvPr>
        </p:nvSpPr>
        <p:spPr/>
        <p:txBody>
          <a:bodyPr/>
          <a:lstStyle/>
          <a:p>
            <a:fld id="{2686027B-D38C-4B2E-A090-202E177FA9B0}" type="slidenum">
              <a:rPr lang="en-US" smtClean="0"/>
              <a:t>8</a:t>
            </a:fld>
            <a:endParaRPr lang="en-US"/>
          </a:p>
        </p:txBody>
      </p:sp>
    </p:spTree>
    <p:extLst>
      <p:ext uri="{BB962C8B-B14F-4D97-AF65-F5344CB8AC3E}">
        <p14:creationId xmlns:p14="http://schemas.microsoft.com/office/powerpoint/2010/main" val="33410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1981200" y="3505200"/>
            <a:ext cx="8229600" cy="2971800"/>
          </a:xfrm>
        </p:spPr>
        <p:txBody>
          <a:bodyPr>
            <a:normAutofit/>
          </a:bodyPr>
          <a:lstStyle/>
          <a:p>
            <a:r>
              <a:rPr lang="en-US" dirty="0"/>
              <a:t>Privacy model</a:t>
            </a:r>
          </a:p>
          <a:p>
            <a:pPr lvl="1"/>
            <a:r>
              <a:rPr lang="en-US" dirty="0"/>
              <a:t>Protect </a:t>
            </a:r>
            <a:r>
              <a:rPr lang="en-US" u="sng" dirty="0">
                <a:solidFill>
                  <a:srgbClr val="FF0000"/>
                </a:solidFill>
              </a:rPr>
              <a:t>confidentiality of the raw forms of the training data</a:t>
            </a:r>
            <a:r>
              <a:rPr lang="en-US" dirty="0"/>
              <a:t> against the honest-but-curious coordinator</a:t>
            </a:r>
          </a:p>
          <a:p>
            <a:pPr lvl="1"/>
            <a:r>
              <a:rPr lang="en-US" dirty="0"/>
              <a:t>Participants don’t expect label privacy</a:t>
            </a:r>
          </a:p>
          <a:p>
            <a:pPr lvl="1"/>
            <a:r>
              <a:rPr lang="en-US" dirty="0"/>
              <a:t>Possible collusion between participants and coordinator</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1322150"/>
            <a:ext cx="4419600" cy="17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BC7E3AFF-22DA-4365-AAF0-AF77FC60913F}"/>
              </a:ext>
            </a:extLst>
          </p:cNvPr>
          <p:cNvSpPr>
            <a:spLocks noGrp="1"/>
          </p:cNvSpPr>
          <p:nvPr>
            <p:ph type="sldNum" sz="quarter" idx="12"/>
          </p:nvPr>
        </p:nvSpPr>
        <p:spPr/>
        <p:txBody>
          <a:bodyPr/>
          <a:lstStyle/>
          <a:p>
            <a:fld id="{2686027B-D38C-4B2E-A090-202E177FA9B0}" type="slidenum">
              <a:rPr lang="en-US" smtClean="0"/>
              <a:t>9</a:t>
            </a:fld>
            <a:endParaRPr lang="en-US"/>
          </a:p>
        </p:txBody>
      </p:sp>
    </p:spTree>
    <p:extLst>
      <p:ext uri="{BB962C8B-B14F-4D97-AF65-F5344CB8AC3E}">
        <p14:creationId xmlns:p14="http://schemas.microsoft.com/office/powerpoint/2010/main" val="252340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3135</TotalTime>
  <Words>3374</Words>
  <Application>Microsoft Office PowerPoint</Application>
  <PresentationFormat>Widescreen</PresentationFormat>
  <Paragraphs>422</Paragraphs>
  <Slides>23</Slides>
  <Notes>23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6" baseType="lpstr">
      <vt:lpstr>LinLibertineI7</vt:lpstr>
      <vt:lpstr>LinLibertineT</vt:lpstr>
      <vt:lpstr>rtxr</vt:lpstr>
      <vt:lpstr>等线</vt:lpstr>
      <vt:lpstr>等线 Light</vt:lpstr>
      <vt:lpstr>Arial</vt:lpstr>
      <vt:lpstr>Calibri</vt:lpstr>
      <vt:lpstr>Calibri Light</vt:lpstr>
      <vt:lpstr>Cambria Math</vt:lpstr>
      <vt:lpstr>Segoe UI</vt:lpstr>
      <vt:lpstr>Office Theme</vt:lpstr>
      <vt:lpstr>1_Office Theme</vt:lpstr>
      <vt:lpstr>Microsoft Equation 3.0</vt:lpstr>
      <vt:lpstr>Lightweight Privacy-Preserving Collaborative Learning for IoT Objects</vt:lpstr>
      <vt:lpstr>Internet of Things</vt:lpstr>
      <vt:lpstr>Locality Impedes Learning</vt:lpstr>
      <vt:lpstr>Collaboration Helps</vt:lpstr>
      <vt:lpstr>Collaborative Learning in IoT</vt:lpstr>
      <vt:lpstr>Privacy-Preserving Collaborative Learning</vt:lpstr>
      <vt:lpstr>Privacy-Preserving Collaborative Learning</vt:lpstr>
      <vt:lpstr>Other Related Work</vt:lpstr>
      <vt:lpstr>Problem Statement</vt:lpstr>
      <vt:lpstr>Approach</vt:lpstr>
      <vt:lpstr>Random Gaussian Projection</vt:lpstr>
      <vt:lpstr>The SenSys’12 Paper*</vt:lpstr>
      <vt:lpstr>Example</vt:lpstr>
      <vt:lpstr>Unsupervised Feature Learning</vt:lpstr>
      <vt:lpstr>Challenges</vt:lpstr>
      <vt:lpstr>Our approach</vt:lpstr>
      <vt:lpstr>MNIST Dataset</vt:lpstr>
      <vt:lpstr>Differential Privacy</vt:lpstr>
      <vt:lpstr>Noise Addition vs. Random Projection</vt:lpstr>
      <vt:lpstr>Results</vt:lpstr>
      <vt:lpstr>Results</vt:lpstr>
      <vt:lpstr>Overhead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Learning in IoT</dc:title>
  <dc:creator> </dc:creator>
  <cp:lastModifiedBy>#JIANG LINSHAN#</cp:lastModifiedBy>
  <cp:revision>296</cp:revision>
  <dcterms:created xsi:type="dcterms:W3CDTF">2019-03-29T11:43:02Z</dcterms:created>
  <dcterms:modified xsi:type="dcterms:W3CDTF">2019-04-17T15:34:42Z</dcterms:modified>
</cp:coreProperties>
</file>